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56" r:id="rId2"/>
    <p:sldId id="257" r:id="rId3"/>
    <p:sldId id="258" r:id="rId4"/>
    <p:sldId id="259" r:id="rId5"/>
    <p:sldId id="260" r:id="rId6"/>
    <p:sldId id="262" r:id="rId7"/>
    <p:sldId id="263" r:id="rId8"/>
    <p:sldId id="264" r:id="rId9"/>
    <p:sldId id="265" r:id="rId10"/>
    <p:sldId id="266" r:id="rId11"/>
    <p:sldId id="261" r:id="rId12"/>
    <p:sldId id="267" r:id="rId13"/>
    <p:sldId id="283"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uce Kletke" initials="BK" lastIdx="1" clrIdx="0">
    <p:extLst>
      <p:ext uri="{19B8F6BF-5375-455C-9EA6-DF929625EA0E}">
        <p15:presenceInfo xmlns:p15="http://schemas.microsoft.com/office/powerpoint/2012/main" userId="" providerI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28"/>
    <p:restoredTop sz="94679"/>
  </p:normalViewPr>
  <p:slideViewPr>
    <p:cSldViewPr snapToGrid="0" snapToObjects="1">
      <p:cViewPr varScale="1">
        <p:scale>
          <a:sx n="193" d="100"/>
          <a:sy n="193" d="100"/>
        </p:scale>
        <p:origin x="232" y="7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commentAuthors" Target="commentAuthors.xml"/><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7-05-22T16:56:10.511" idx="1">
    <p:pos x="10" y="10"/>
    <p:text/>
    <p:extLst>
      <p:ext uri="{C676402C-5697-4E1C-873F-D02D1690AC5C}">
        <p15:threadingInfo xmlns:p15="http://schemas.microsoft.com/office/powerpoint/2012/main" timeZoneBias="30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5CE206-166D-2041-AD6D-A528A6A56E31}" type="datetimeFigureOut">
              <a:rPr lang="en-US" smtClean="0"/>
              <a:t>5/22/17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FF5C2C-6396-FE40-90DA-0E412B27D208}" type="slidenum">
              <a:rPr lang="en-US" smtClean="0"/>
              <a:t>‹#›</a:t>
            </a:fld>
            <a:endParaRPr lang="en-US"/>
          </a:p>
        </p:txBody>
      </p:sp>
    </p:spTree>
    <p:extLst>
      <p:ext uri="{BB962C8B-B14F-4D97-AF65-F5344CB8AC3E}">
        <p14:creationId xmlns:p14="http://schemas.microsoft.com/office/powerpoint/2010/main" val="17372675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FF5C2C-6396-FE40-90DA-0E412B27D208}" type="slidenum">
              <a:rPr lang="en-US" smtClean="0"/>
              <a:t>27</a:t>
            </a:fld>
            <a:endParaRPr lang="en-US"/>
          </a:p>
        </p:txBody>
      </p:sp>
    </p:spTree>
    <p:extLst>
      <p:ext uri="{BB962C8B-B14F-4D97-AF65-F5344CB8AC3E}">
        <p14:creationId xmlns:p14="http://schemas.microsoft.com/office/powerpoint/2010/main" val="10672583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321AE05-FACB-2445-8C8B-AB6660F78188}" type="datetimeFigureOut">
              <a:rPr lang="en-US" smtClean="0"/>
              <a:t>5/22/17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77C328-2B09-C549-A633-DFE3E4DFDDF6}" type="slidenum">
              <a:rPr lang="en-US" smtClean="0"/>
              <a:t>‹#›</a:t>
            </a:fld>
            <a:endParaRPr lang="en-US"/>
          </a:p>
        </p:txBody>
      </p:sp>
    </p:spTree>
    <p:extLst>
      <p:ext uri="{BB962C8B-B14F-4D97-AF65-F5344CB8AC3E}">
        <p14:creationId xmlns:p14="http://schemas.microsoft.com/office/powerpoint/2010/main" val="19164716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21AE05-FACB-2445-8C8B-AB6660F78188}" type="datetimeFigureOut">
              <a:rPr lang="en-US" smtClean="0"/>
              <a:t>5/22/17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77C328-2B09-C549-A633-DFE3E4DFDDF6}" type="slidenum">
              <a:rPr lang="en-US" smtClean="0"/>
              <a:t>‹#›</a:t>
            </a:fld>
            <a:endParaRPr lang="en-US"/>
          </a:p>
        </p:txBody>
      </p:sp>
    </p:spTree>
    <p:extLst>
      <p:ext uri="{BB962C8B-B14F-4D97-AF65-F5344CB8AC3E}">
        <p14:creationId xmlns:p14="http://schemas.microsoft.com/office/powerpoint/2010/main" val="315322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21AE05-FACB-2445-8C8B-AB6660F78188}" type="datetimeFigureOut">
              <a:rPr lang="en-US" smtClean="0"/>
              <a:t>5/22/17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77C328-2B09-C549-A633-DFE3E4DFDDF6}" type="slidenum">
              <a:rPr lang="en-US" smtClean="0"/>
              <a:t>‹#›</a:t>
            </a:fld>
            <a:endParaRPr lang="en-US"/>
          </a:p>
        </p:txBody>
      </p:sp>
    </p:spTree>
    <p:extLst>
      <p:ext uri="{BB962C8B-B14F-4D97-AF65-F5344CB8AC3E}">
        <p14:creationId xmlns:p14="http://schemas.microsoft.com/office/powerpoint/2010/main" val="1789150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21AE05-FACB-2445-8C8B-AB6660F78188}" type="datetimeFigureOut">
              <a:rPr lang="en-US" smtClean="0"/>
              <a:t>5/22/17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77C328-2B09-C549-A633-DFE3E4DFDDF6}" type="slidenum">
              <a:rPr lang="en-US" smtClean="0"/>
              <a:t>‹#›</a:t>
            </a:fld>
            <a:endParaRPr lang="en-US"/>
          </a:p>
        </p:txBody>
      </p:sp>
    </p:spTree>
    <p:extLst>
      <p:ext uri="{BB962C8B-B14F-4D97-AF65-F5344CB8AC3E}">
        <p14:creationId xmlns:p14="http://schemas.microsoft.com/office/powerpoint/2010/main" val="314640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321AE05-FACB-2445-8C8B-AB6660F78188}" type="datetimeFigureOut">
              <a:rPr lang="en-US" smtClean="0"/>
              <a:t>5/22/17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77C328-2B09-C549-A633-DFE3E4DFDDF6}" type="slidenum">
              <a:rPr lang="en-US" smtClean="0"/>
              <a:t>‹#›</a:t>
            </a:fld>
            <a:endParaRPr lang="en-US"/>
          </a:p>
        </p:txBody>
      </p:sp>
    </p:spTree>
    <p:extLst>
      <p:ext uri="{BB962C8B-B14F-4D97-AF65-F5344CB8AC3E}">
        <p14:creationId xmlns:p14="http://schemas.microsoft.com/office/powerpoint/2010/main" val="535428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321AE05-FACB-2445-8C8B-AB6660F78188}" type="datetimeFigureOut">
              <a:rPr lang="en-US" smtClean="0"/>
              <a:t>5/22/17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77C328-2B09-C549-A633-DFE3E4DFDDF6}" type="slidenum">
              <a:rPr lang="en-US" smtClean="0"/>
              <a:t>‹#›</a:t>
            </a:fld>
            <a:endParaRPr lang="en-US"/>
          </a:p>
        </p:txBody>
      </p:sp>
    </p:spTree>
    <p:extLst>
      <p:ext uri="{BB962C8B-B14F-4D97-AF65-F5344CB8AC3E}">
        <p14:creationId xmlns:p14="http://schemas.microsoft.com/office/powerpoint/2010/main" val="995982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321AE05-FACB-2445-8C8B-AB6660F78188}" type="datetimeFigureOut">
              <a:rPr lang="en-US" smtClean="0"/>
              <a:t>5/22/17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477C328-2B09-C549-A633-DFE3E4DFDDF6}" type="slidenum">
              <a:rPr lang="en-US" smtClean="0"/>
              <a:t>‹#›</a:t>
            </a:fld>
            <a:endParaRPr lang="en-US"/>
          </a:p>
        </p:txBody>
      </p:sp>
    </p:spTree>
    <p:extLst>
      <p:ext uri="{BB962C8B-B14F-4D97-AF65-F5344CB8AC3E}">
        <p14:creationId xmlns:p14="http://schemas.microsoft.com/office/powerpoint/2010/main" val="19908201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321AE05-FACB-2445-8C8B-AB6660F78188}" type="datetimeFigureOut">
              <a:rPr lang="en-US" smtClean="0"/>
              <a:t>5/22/17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477C328-2B09-C549-A633-DFE3E4DFDDF6}" type="slidenum">
              <a:rPr lang="en-US" smtClean="0"/>
              <a:t>‹#›</a:t>
            </a:fld>
            <a:endParaRPr lang="en-US"/>
          </a:p>
        </p:txBody>
      </p:sp>
    </p:spTree>
    <p:extLst>
      <p:ext uri="{BB962C8B-B14F-4D97-AF65-F5344CB8AC3E}">
        <p14:creationId xmlns:p14="http://schemas.microsoft.com/office/powerpoint/2010/main" val="19196290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21AE05-FACB-2445-8C8B-AB6660F78188}" type="datetimeFigureOut">
              <a:rPr lang="en-US" smtClean="0"/>
              <a:t>5/22/17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477C328-2B09-C549-A633-DFE3E4DFDDF6}" type="slidenum">
              <a:rPr lang="en-US" smtClean="0"/>
              <a:t>‹#›</a:t>
            </a:fld>
            <a:endParaRPr lang="en-US"/>
          </a:p>
        </p:txBody>
      </p:sp>
    </p:spTree>
    <p:extLst>
      <p:ext uri="{BB962C8B-B14F-4D97-AF65-F5344CB8AC3E}">
        <p14:creationId xmlns:p14="http://schemas.microsoft.com/office/powerpoint/2010/main" val="15583623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21AE05-FACB-2445-8C8B-AB6660F78188}" type="datetimeFigureOut">
              <a:rPr lang="en-US" smtClean="0"/>
              <a:t>5/22/17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77C328-2B09-C549-A633-DFE3E4DFDDF6}" type="slidenum">
              <a:rPr lang="en-US" smtClean="0"/>
              <a:t>‹#›</a:t>
            </a:fld>
            <a:endParaRPr lang="en-US"/>
          </a:p>
        </p:txBody>
      </p:sp>
    </p:spTree>
    <p:extLst>
      <p:ext uri="{BB962C8B-B14F-4D97-AF65-F5344CB8AC3E}">
        <p14:creationId xmlns:p14="http://schemas.microsoft.com/office/powerpoint/2010/main" val="685692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21AE05-FACB-2445-8C8B-AB6660F78188}" type="datetimeFigureOut">
              <a:rPr lang="en-US" smtClean="0"/>
              <a:t>5/22/17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77C328-2B09-C549-A633-DFE3E4DFDDF6}" type="slidenum">
              <a:rPr lang="en-US" smtClean="0"/>
              <a:t>‹#›</a:t>
            </a:fld>
            <a:endParaRPr lang="en-US"/>
          </a:p>
        </p:txBody>
      </p:sp>
    </p:spTree>
    <p:extLst>
      <p:ext uri="{BB962C8B-B14F-4D97-AF65-F5344CB8AC3E}">
        <p14:creationId xmlns:p14="http://schemas.microsoft.com/office/powerpoint/2010/main" val="104392555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21AE05-FACB-2445-8C8B-AB6660F78188}" type="datetimeFigureOut">
              <a:rPr lang="en-US" smtClean="0"/>
              <a:t>5/22/17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77C328-2B09-C549-A633-DFE3E4DFDDF6}" type="slidenum">
              <a:rPr lang="en-US" smtClean="0"/>
              <a:t>‹#›</a:t>
            </a:fld>
            <a:endParaRPr lang="en-US"/>
          </a:p>
        </p:txBody>
      </p:sp>
    </p:spTree>
    <p:extLst>
      <p:ext uri="{BB962C8B-B14F-4D97-AF65-F5344CB8AC3E}">
        <p14:creationId xmlns:p14="http://schemas.microsoft.com/office/powerpoint/2010/main" val="16946417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tiff"/><Relationship Id="rId3" Type="http://schemas.openxmlformats.org/officeDocument/2006/relationships/image" Target="../media/image15.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tiff"/></Relationships>
</file>

<file path=ppt/slides/_rels/slide12.xml.rels><?xml version="1.0" encoding="UTF-8" standalone="yes"?>
<Relationships xmlns="http://schemas.openxmlformats.org/package/2006/relationships"><Relationship Id="rId3" Type="http://schemas.openxmlformats.org/officeDocument/2006/relationships/image" Target="../media/image19.tiff"/><Relationship Id="rId4" Type="http://schemas.openxmlformats.org/officeDocument/2006/relationships/hyperlink" Target="http://www.britannica.com/EBchecked/topic/541481/Christopher-Latham-Sholes" TargetMode="External"/><Relationship Id="rId1" Type="http://schemas.openxmlformats.org/officeDocument/2006/relationships/slideLayout" Target="../slideLayouts/slideLayout2.xml"/><Relationship Id="rId2" Type="http://schemas.openxmlformats.org/officeDocument/2006/relationships/image" Target="../media/image18.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tiff"/><Relationship Id="rId3" Type="http://schemas.openxmlformats.org/officeDocument/2006/relationships/image" Target="../media/image22.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tiff"/><Relationship Id="rId3" Type="http://schemas.openxmlformats.org/officeDocument/2006/relationships/image" Target="../media/image26.tiff"/></Relationships>
</file>

<file path=ppt/slides/_rels/slide18.xml.rels><?xml version="1.0" encoding="UTF-8" standalone="yes"?>
<Relationships xmlns="http://schemas.openxmlformats.org/package/2006/relationships"><Relationship Id="rId3" Type="http://schemas.openxmlformats.org/officeDocument/2006/relationships/image" Target="../media/image28.tiff"/><Relationship Id="rId4" Type="http://schemas.openxmlformats.org/officeDocument/2006/relationships/comments" Target="../comments/comment1.xml"/><Relationship Id="rId1" Type="http://schemas.openxmlformats.org/officeDocument/2006/relationships/slideLayout" Target="../slideLayouts/slideLayout2.xml"/><Relationship Id="rId2" Type="http://schemas.openxmlformats.org/officeDocument/2006/relationships/image" Target="../media/image27.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tiff"/><Relationship Id="rId3" Type="http://schemas.openxmlformats.org/officeDocument/2006/relationships/image" Target="../media/image30.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tiff"/><Relationship Id="rId3" Type="http://schemas.openxmlformats.org/officeDocument/2006/relationships/image" Target="../media/image3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tiff"/><Relationship Id="rId3" Type="http://schemas.openxmlformats.org/officeDocument/2006/relationships/image" Target="../media/image36.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 Id="rId3" Type="http://schemas.openxmlformats.org/officeDocument/2006/relationships/image" Target="../media/image38.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tiff"/><Relationship Id="rId3" Type="http://schemas.openxmlformats.org/officeDocument/2006/relationships/image" Target="../media/image41.tiff"/></Relationships>
</file>

<file path=ppt/slides/_rels/slide27.xml.rels><?xml version="1.0" encoding="UTF-8" standalone="yes"?>
<Relationships xmlns="http://schemas.openxmlformats.org/package/2006/relationships"><Relationship Id="rId3" Type="http://schemas.openxmlformats.org/officeDocument/2006/relationships/image" Target="../media/image42.tiff"/><Relationship Id="rId4" Type="http://schemas.openxmlformats.org/officeDocument/2006/relationships/image" Target="../media/image43.tiff"/><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 Id="rId3" Type="http://schemas.openxmlformats.org/officeDocument/2006/relationships/image" Target="../media/image7.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tiff"/><Relationship Id="rId3" Type="http://schemas.openxmlformats.org/officeDocument/2006/relationships/image" Target="../media/image9.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1.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tiff"/><Relationship Id="rId3" Type="http://schemas.openxmlformats.org/officeDocument/2006/relationships/image" Target="../media/image13.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6600" b="1" dirty="0" smtClean="0"/>
              <a:t>A World Without Black People</a:t>
            </a:r>
            <a:endParaRPr lang="en-US" sz="6600" b="1" dirty="0"/>
          </a:p>
        </p:txBody>
      </p:sp>
      <p:sp>
        <p:nvSpPr>
          <p:cNvPr id="3" name="Subtitle 2"/>
          <p:cNvSpPr>
            <a:spLocks noGrp="1"/>
          </p:cNvSpPr>
          <p:nvPr>
            <p:ph type="subTitle" idx="1"/>
          </p:nvPr>
        </p:nvSpPr>
        <p:spPr>
          <a:xfrm>
            <a:off x="1524000" y="4027469"/>
            <a:ext cx="9144000" cy="2148043"/>
          </a:xfrm>
        </p:spPr>
        <p:txBody>
          <a:bodyPr>
            <a:normAutofit/>
          </a:bodyPr>
          <a:lstStyle/>
          <a:p>
            <a:r>
              <a:rPr lang="en-US" sz="2800" dirty="0" smtClean="0"/>
              <a:t>Philip </a:t>
            </a:r>
            <a:r>
              <a:rPr lang="en-US" sz="2800" dirty="0" err="1" smtClean="0"/>
              <a:t>Meagwali</a:t>
            </a:r>
            <a:endParaRPr lang="en-US" sz="2800" dirty="0" smtClean="0"/>
          </a:p>
          <a:p>
            <a:endParaRPr lang="en-US" sz="2800" dirty="0"/>
          </a:p>
          <a:p>
            <a:endParaRPr lang="en-US" sz="2800" dirty="0"/>
          </a:p>
        </p:txBody>
      </p:sp>
    </p:spTree>
    <p:extLst>
      <p:ext uri="{BB962C8B-B14F-4D97-AF65-F5344CB8AC3E}">
        <p14:creationId xmlns:p14="http://schemas.microsoft.com/office/powerpoint/2010/main" val="11926636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148" y="174106"/>
            <a:ext cx="6347792" cy="515007"/>
          </a:xfrm>
        </p:spPr>
        <p:txBody>
          <a:bodyPr>
            <a:normAutofit fontScale="90000"/>
          </a:bodyPr>
          <a:lstStyle/>
          <a:p>
            <a:pPr algn="ctr"/>
            <a:r>
              <a:rPr lang="en-US" sz="5400" b="1" dirty="0" smtClean="0"/>
              <a:t>John Love</a:t>
            </a:r>
            <a:endParaRPr lang="en-US" sz="5400" b="1" dirty="0"/>
          </a:p>
        </p:txBody>
      </p:sp>
      <p:sp>
        <p:nvSpPr>
          <p:cNvPr id="3" name="Content Placeholder 2"/>
          <p:cNvSpPr>
            <a:spLocks noGrp="1"/>
          </p:cNvSpPr>
          <p:nvPr>
            <p:ph idx="1"/>
          </p:nvPr>
        </p:nvSpPr>
        <p:spPr>
          <a:xfrm>
            <a:off x="139147" y="689113"/>
            <a:ext cx="6456861" cy="543339"/>
          </a:xfrm>
        </p:spPr>
        <p:txBody>
          <a:bodyP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600" b="1" dirty="0" smtClean="0"/>
              <a:t>Pencil Sharpener</a:t>
            </a:r>
            <a:endParaRPr lang="en-US" sz="3600" b="1" dirty="0"/>
          </a:p>
        </p:txBody>
      </p:sp>
      <p:pic>
        <p:nvPicPr>
          <p:cNvPr id="4" name="Picture 3"/>
          <p:cNvPicPr>
            <a:picLocks noChangeAspect="1"/>
          </p:cNvPicPr>
          <p:nvPr/>
        </p:nvPicPr>
        <p:blipFill>
          <a:blip r:embed="rId2"/>
          <a:stretch>
            <a:fillRect/>
          </a:stretch>
        </p:blipFill>
        <p:spPr>
          <a:xfrm>
            <a:off x="5334000" y="0"/>
            <a:ext cx="6858000" cy="6858000"/>
          </a:xfrm>
          <a:prstGeom prst="rect">
            <a:avLst/>
          </a:prstGeom>
        </p:spPr>
      </p:pic>
      <p:pic>
        <p:nvPicPr>
          <p:cNvPr id="6" name="Picture 5"/>
          <p:cNvPicPr>
            <a:picLocks noChangeAspect="1"/>
          </p:cNvPicPr>
          <p:nvPr/>
        </p:nvPicPr>
        <p:blipFill>
          <a:blip r:embed="rId3"/>
          <a:stretch>
            <a:fillRect/>
          </a:stretch>
        </p:blipFill>
        <p:spPr>
          <a:xfrm>
            <a:off x="69572" y="1248915"/>
            <a:ext cx="6596009" cy="3854759"/>
          </a:xfrm>
          <a:prstGeom prst="rect">
            <a:avLst/>
          </a:prstGeom>
        </p:spPr>
      </p:pic>
      <p:sp>
        <p:nvSpPr>
          <p:cNvPr id="5" name="TextBox 4"/>
          <p:cNvSpPr txBox="1"/>
          <p:nvPr/>
        </p:nvSpPr>
        <p:spPr>
          <a:xfrm>
            <a:off x="139146" y="5208104"/>
            <a:ext cx="7176054" cy="1477328"/>
          </a:xfrm>
          <a:prstGeom prst="rect">
            <a:avLst/>
          </a:prstGeom>
          <a:noFill/>
        </p:spPr>
        <p:txBody>
          <a:bodyPr wrap="square" rtlCol="0">
            <a:spAutoFit/>
          </a:bodyPr>
          <a:lstStyle/>
          <a:p>
            <a:r>
              <a:rPr lang="en-US" dirty="0"/>
              <a:t>In 1897 John Lee Love invented a simple, portable pencil sharpener he dubbed the “Love Sharpener.” </a:t>
            </a:r>
            <a:r>
              <a:rPr lang="en-US" dirty="0" smtClean="0"/>
              <a:t>This was not the first </a:t>
            </a:r>
            <a:r>
              <a:rPr lang="en-US" dirty="0"/>
              <a:t>implement of this nature: the manual pencil sharpener was invented in 1847 by </a:t>
            </a:r>
            <a:r>
              <a:rPr lang="en-US" dirty="0" err="1"/>
              <a:t>Therry</a:t>
            </a:r>
            <a:r>
              <a:rPr lang="en-US" dirty="0"/>
              <a:t> des </a:t>
            </a:r>
            <a:r>
              <a:rPr lang="en-US" dirty="0" err="1"/>
              <a:t>Estwaux</a:t>
            </a:r>
            <a:r>
              <a:rPr lang="en-US" dirty="0"/>
              <a:t> and was at least conceived of in 1828, the year a Frenchman named Bernard </a:t>
            </a:r>
            <a:r>
              <a:rPr lang="en-US" dirty="0" err="1"/>
              <a:t>Lassimone</a:t>
            </a:r>
            <a:r>
              <a:rPr lang="en-US" dirty="0"/>
              <a:t> applied for a patent on one.</a:t>
            </a:r>
            <a:endParaRPr lang="en-US" dirty="0"/>
          </a:p>
        </p:txBody>
      </p:sp>
    </p:spTree>
    <p:extLst>
      <p:ext uri="{BB962C8B-B14F-4D97-AF65-F5344CB8AC3E}">
        <p14:creationId xmlns:p14="http://schemas.microsoft.com/office/powerpoint/2010/main" val="12556047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530" y="99391"/>
            <a:ext cx="5384258" cy="854767"/>
          </a:xfrm>
        </p:spPr>
        <p:txBody>
          <a:bodyPr>
            <a:normAutofit/>
          </a:bodyPr>
          <a:lstStyle/>
          <a:p>
            <a:pPr algn="ctr"/>
            <a:r>
              <a:rPr lang="en-US" sz="5400" b="1" dirty="0" smtClean="0"/>
              <a:t>William B. Purvis</a:t>
            </a:r>
            <a:endParaRPr lang="en-US" sz="5400"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65581" y="10106"/>
            <a:ext cx="4951921" cy="6824990"/>
          </a:xfrm>
        </p:spPr>
      </p:pic>
      <p:pic>
        <p:nvPicPr>
          <p:cNvPr id="9" name="Picture 8"/>
          <p:cNvPicPr>
            <a:picLocks noChangeAspect="1"/>
          </p:cNvPicPr>
          <p:nvPr/>
        </p:nvPicPr>
        <p:blipFill>
          <a:blip r:embed="rId3"/>
          <a:stretch>
            <a:fillRect/>
          </a:stretch>
        </p:blipFill>
        <p:spPr>
          <a:xfrm>
            <a:off x="684722" y="1414959"/>
            <a:ext cx="4885066" cy="4658260"/>
          </a:xfrm>
          <a:prstGeom prst="rect">
            <a:avLst/>
          </a:prstGeom>
        </p:spPr>
      </p:pic>
      <p:sp>
        <p:nvSpPr>
          <p:cNvPr id="3" name="TextBox 2"/>
          <p:cNvSpPr txBox="1"/>
          <p:nvPr/>
        </p:nvSpPr>
        <p:spPr>
          <a:xfrm>
            <a:off x="684722" y="768628"/>
            <a:ext cx="4885066" cy="646331"/>
          </a:xfrm>
          <a:prstGeom prst="rect">
            <a:avLst/>
          </a:prstGeom>
          <a:noFill/>
        </p:spPr>
        <p:txBody>
          <a:bodyPr wrap="square" rtlCol="0">
            <a:spAutoFit/>
          </a:bodyPr>
          <a:lstStyle/>
          <a:p>
            <a:pPr algn="ctr"/>
            <a:r>
              <a:rPr lang="en-US" sz="3600" b="1" dirty="0" smtClean="0"/>
              <a:t>Fountain Pen</a:t>
            </a:r>
            <a:endParaRPr lang="en-US" sz="3600" b="1" dirty="0"/>
          </a:p>
        </p:txBody>
      </p:sp>
      <p:sp>
        <p:nvSpPr>
          <p:cNvPr id="5" name="TextBox 4"/>
          <p:cNvSpPr txBox="1"/>
          <p:nvPr/>
        </p:nvSpPr>
        <p:spPr>
          <a:xfrm>
            <a:off x="185530" y="6188765"/>
            <a:ext cx="8156713" cy="646331"/>
          </a:xfrm>
          <a:prstGeom prst="rect">
            <a:avLst/>
          </a:prstGeom>
          <a:noFill/>
        </p:spPr>
        <p:txBody>
          <a:bodyPr wrap="square" rtlCol="0">
            <a:spAutoFit/>
          </a:bodyPr>
          <a:lstStyle/>
          <a:p>
            <a:r>
              <a:rPr lang="en-US" dirty="0"/>
              <a:t>William B. </a:t>
            </a:r>
            <a:r>
              <a:rPr lang="en-US" dirty="0" smtClean="0"/>
              <a:t>Purvis patented </a:t>
            </a:r>
            <a:r>
              <a:rPr lang="en-US" dirty="0"/>
              <a:t>a number of improvements to the fountain pen in </a:t>
            </a:r>
            <a:r>
              <a:rPr lang="en-US" dirty="0" smtClean="0"/>
              <a:t>1890.  Fountain </a:t>
            </a:r>
            <a:r>
              <a:rPr lang="en-US" dirty="0"/>
              <a:t>pens themselves had been around since 1809.</a:t>
            </a:r>
            <a:endParaRPr lang="en-US" dirty="0"/>
          </a:p>
        </p:txBody>
      </p:sp>
    </p:spTree>
    <p:extLst>
      <p:ext uri="{BB962C8B-B14F-4D97-AF65-F5344CB8AC3E}">
        <p14:creationId xmlns:p14="http://schemas.microsoft.com/office/powerpoint/2010/main" val="9931959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smtClean="0"/>
              <a:t>Lee Burridge			</a:t>
            </a:r>
            <a:endParaRPr lang="en-US" sz="5400" b="1" dirty="0"/>
          </a:p>
        </p:txBody>
      </p:sp>
      <p:sp>
        <p:nvSpPr>
          <p:cNvPr id="5" name="Content Placeholder 4"/>
          <p:cNvSpPr>
            <a:spLocks noGrp="1"/>
          </p:cNvSpPr>
          <p:nvPr>
            <p:ph idx="1"/>
          </p:nvPr>
        </p:nvSpPr>
        <p:spPr>
          <a:xfrm>
            <a:off x="6846775" y="153263"/>
            <a:ext cx="3515139" cy="708128"/>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mtClean="0"/>
              <a:t>Typewriting Machine</a:t>
            </a:r>
            <a:endParaRPr lang="en-US" dirty="0"/>
          </a:p>
        </p:txBody>
      </p:sp>
      <p:pic>
        <p:nvPicPr>
          <p:cNvPr id="6" name="Picture 5"/>
          <p:cNvPicPr>
            <a:picLocks noChangeAspect="1"/>
          </p:cNvPicPr>
          <p:nvPr/>
        </p:nvPicPr>
        <p:blipFill>
          <a:blip r:embed="rId2"/>
          <a:stretch>
            <a:fillRect/>
          </a:stretch>
        </p:blipFill>
        <p:spPr>
          <a:xfrm>
            <a:off x="579596" y="1502595"/>
            <a:ext cx="4805440" cy="4805440"/>
          </a:xfrm>
          <a:prstGeom prst="rect">
            <a:avLst/>
          </a:prstGeom>
        </p:spPr>
      </p:pic>
      <p:pic>
        <p:nvPicPr>
          <p:cNvPr id="3" name="Picture 2"/>
          <p:cNvPicPr>
            <a:picLocks noChangeAspect="1"/>
          </p:cNvPicPr>
          <p:nvPr/>
        </p:nvPicPr>
        <p:blipFill>
          <a:blip r:embed="rId3"/>
          <a:stretch>
            <a:fillRect/>
          </a:stretch>
        </p:blipFill>
        <p:spPr>
          <a:xfrm>
            <a:off x="5821762" y="1064937"/>
            <a:ext cx="5445899" cy="3850481"/>
          </a:xfrm>
          <a:prstGeom prst="rect">
            <a:avLst/>
          </a:prstGeom>
        </p:spPr>
      </p:pic>
      <p:sp>
        <p:nvSpPr>
          <p:cNvPr id="4" name="TextBox 3"/>
          <p:cNvSpPr txBox="1"/>
          <p:nvPr/>
        </p:nvSpPr>
        <p:spPr>
          <a:xfrm>
            <a:off x="5380383" y="5214730"/>
            <a:ext cx="6221895" cy="923330"/>
          </a:xfrm>
          <a:prstGeom prst="rect">
            <a:avLst/>
          </a:prstGeom>
          <a:noFill/>
        </p:spPr>
        <p:txBody>
          <a:bodyPr wrap="square" rtlCol="0">
            <a:spAutoFit/>
          </a:bodyPr>
          <a:lstStyle/>
          <a:p>
            <a:r>
              <a:rPr lang="en-US" dirty="0"/>
              <a:t>Lee </a:t>
            </a:r>
            <a:r>
              <a:rPr lang="en-US"/>
              <a:t>Burridge </a:t>
            </a:r>
            <a:r>
              <a:rPr lang="en-US" smtClean="0"/>
              <a:t>fashioned </a:t>
            </a:r>
            <a:r>
              <a:rPr lang="en-US" dirty="0"/>
              <a:t>a number of typewriter improvements, but he did not invent the typewriter </a:t>
            </a:r>
            <a:r>
              <a:rPr lang="en-US" dirty="0"/>
              <a:t>— the</a:t>
            </a:r>
            <a:r>
              <a:rPr lang="en-US" dirty="0"/>
              <a:t> first patent for such a machine was issued in 1868 to </a:t>
            </a:r>
            <a:r>
              <a:rPr lang="en-US" u="sng" dirty="0">
                <a:hlinkClick r:id="rId4"/>
              </a:rPr>
              <a:t>Christopher Latham Sholes</a:t>
            </a:r>
            <a:r>
              <a:rPr lang="en-US" dirty="0"/>
              <a:t>.</a:t>
            </a:r>
            <a:endParaRPr lang="en-US" dirty="0"/>
          </a:p>
        </p:txBody>
      </p:sp>
    </p:spTree>
    <p:extLst>
      <p:ext uri="{BB962C8B-B14F-4D97-AF65-F5344CB8AC3E}">
        <p14:creationId xmlns:p14="http://schemas.microsoft.com/office/powerpoint/2010/main" val="1814092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217" y="365125"/>
            <a:ext cx="4916557" cy="701675"/>
          </a:xfrm>
        </p:spPr>
        <p:txBody>
          <a:bodyPr/>
          <a:lstStyle/>
          <a:p>
            <a:pPr algn="ctr"/>
            <a:r>
              <a:rPr lang="en-US" b="1" dirty="0"/>
              <a:t>W. A. </a:t>
            </a:r>
            <a:r>
              <a:rPr lang="en-US" b="1" dirty="0" err="1"/>
              <a:t>Lovette</a:t>
            </a:r>
            <a:endParaRPr lang="en-US" dirty="0"/>
          </a:p>
        </p:txBody>
      </p:sp>
      <p:sp>
        <p:nvSpPr>
          <p:cNvPr id="3" name="Content Placeholder 2"/>
          <p:cNvSpPr>
            <a:spLocks noGrp="1"/>
          </p:cNvSpPr>
          <p:nvPr>
            <p:ph idx="1"/>
          </p:nvPr>
        </p:nvSpPr>
        <p:spPr>
          <a:xfrm>
            <a:off x="563217" y="1066800"/>
            <a:ext cx="4916557" cy="5110163"/>
          </a:xfrm>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000" b="1" dirty="0" smtClean="0"/>
              <a:t>Improvements to the Printing Press</a:t>
            </a:r>
          </a:p>
          <a:p>
            <a:pPr marL="0" marR="0" lvl="0" indent="0" algn="ctr" defTabSz="914400" eaLnBrk="1" fontAlgn="auto" latinLnBrk="0" hangingPunct="1">
              <a:lnSpc>
                <a:spcPct val="100000"/>
              </a:lnSpc>
              <a:spcBef>
                <a:spcPts val="0"/>
              </a:spcBef>
              <a:spcAft>
                <a:spcPts val="0"/>
              </a:spcAft>
              <a:buClrTx/>
              <a:buSzTx/>
              <a:buFontTx/>
              <a:buNone/>
              <a:tabLst/>
              <a:defRPr/>
            </a:pPr>
            <a:endParaRPr lang="en-US" dirty="0"/>
          </a:p>
          <a:p>
            <a:pPr marL="0" marR="0" lvl="0" indent="0" algn="ctr" defTabSz="914400" eaLnBrk="1" fontAlgn="auto" latinLnBrk="0" hangingPunct="1">
              <a:lnSpc>
                <a:spcPct val="100000"/>
              </a:lnSpc>
              <a:spcBef>
                <a:spcPts val="0"/>
              </a:spcBef>
              <a:spcAft>
                <a:spcPts val="0"/>
              </a:spcAft>
              <a:buClrTx/>
              <a:buSzTx/>
              <a:buFontTx/>
              <a:buNone/>
              <a:tabLst/>
              <a:defRPr/>
            </a:pPr>
            <a:r>
              <a:rPr lang="en-US" dirty="0" smtClean="0"/>
              <a:t>The first printing press is attributed to Johannes </a:t>
            </a:r>
            <a:r>
              <a:rPr lang="en-US" dirty="0" err="1" smtClean="0"/>
              <a:t>Gutenburg</a:t>
            </a:r>
            <a:r>
              <a:rPr lang="en-US" dirty="0" smtClean="0"/>
              <a:t> in 1450</a:t>
            </a:r>
            <a:endParaRPr lang="en-US" dirty="0"/>
          </a:p>
        </p:txBody>
      </p:sp>
      <p:pic>
        <p:nvPicPr>
          <p:cNvPr id="5" name="Picture 4"/>
          <p:cNvPicPr>
            <a:picLocks noChangeAspect="1"/>
          </p:cNvPicPr>
          <p:nvPr/>
        </p:nvPicPr>
        <p:blipFill>
          <a:blip r:embed="rId2"/>
          <a:stretch>
            <a:fillRect/>
          </a:stretch>
        </p:blipFill>
        <p:spPr>
          <a:xfrm>
            <a:off x="5936974" y="190499"/>
            <a:ext cx="6042991" cy="4532243"/>
          </a:xfrm>
          <a:prstGeom prst="rect">
            <a:avLst/>
          </a:prstGeom>
        </p:spPr>
      </p:pic>
    </p:spTree>
    <p:extLst>
      <p:ext uri="{BB962C8B-B14F-4D97-AF65-F5344CB8AC3E}">
        <p14:creationId xmlns:p14="http://schemas.microsoft.com/office/powerpoint/2010/main" val="10017668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183" y="252711"/>
            <a:ext cx="7308574" cy="807692"/>
          </a:xfrm>
        </p:spPr>
        <p:txBody>
          <a:bodyPr/>
          <a:lstStyle/>
          <a:p>
            <a:pPr algn="ctr"/>
            <a:r>
              <a:rPr lang="en-US" b="1" dirty="0" smtClean="0"/>
              <a:t>John Burr</a:t>
            </a:r>
            <a:endParaRPr lang="en-US" b="1" dirty="0"/>
          </a:p>
        </p:txBody>
      </p:sp>
      <p:sp>
        <p:nvSpPr>
          <p:cNvPr id="3" name="Content Placeholder 2"/>
          <p:cNvSpPr>
            <a:spLocks noGrp="1"/>
          </p:cNvSpPr>
          <p:nvPr>
            <p:ph idx="1"/>
          </p:nvPr>
        </p:nvSpPr>
        <p:spPr>
          <a:xfrm>
            <a:off x="192157" y="1453354"/>
            <a:ext cx="3001617" cy="4185446"/>
          </a:xfrm>
        </p:spPr>
        <p:txBody>
          <a:bodyPr>
            <a:normAutofit fontScale="62500" lnSpcReduction="20000"/>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000" b="1" dirty="0" smtClean="0"/>
              <a:t>Lawn Mower</a:t>
            </a:r>
          </a:p>
          <a:p>
            <a:pPr marL="0" lvl="0" indent="0" algn="ctr">
              <a:lnSpc>
                <a:spcPct val="100000"/>
              </a:lnSpc>
              <a:spcBef>
                <a:spcPts val="0"/>
              </a:spcBef>
              <a:buNone/>
            </a:pPr>
            <a:endParaRPr lang="en-US" sz="4000" dirty="0" smtClean="0"/>
          </a:p>
          <a:p>
            <a:pPr marL="0" lvl="0" indent="0" algn="ctr">
              <a:lnSpc>
                <a:spcPct val="100000"/>
              </a:lnSpc>
              <a:spcBef>
                <a:spcPts val="0"/>
              </a:spcBef>
              <a:buNone/>
            </a:pPr>
            <a:r>
              <a:rPr lang="en-US" sz="4000" dirty="0"/>
              <a:t>I</a:t>
            </a:r>
            <a:r>
              <a:rPr lang="en-US" sz="4000" dirty="0" smtClean="0"/>
              <a:t>n </a:t>
            </a:r>
            <a:r>
              <a:rPr lang="en-US" sz="4000" dirty="0"/>
              <a:t>1899 John Albert Burr </a:t>
            </a:r>
            <a:r>
              <a:rPr lang="en-US" sz="4000" dirty="0" smtClean="0"/>
              <a:t>devised </a:t>
            </a:r>
            <a:r>
              <a:rPr lang="en-US" sz="4000" dirty="0"/>
              <a:t>an improved rotary blade lawn mower, the patent for a “machine for mowing lawns, etc.” dates to 1830, to a British engineer named Edwin Beard Budding.</a:t>
            </a:r>
            <a:endParaRPr lang="en-US" sz="4000" b="1" dirty="0"/>
          </a:p>
        </p:txBody>
      </p:sp>
      <p:pic>
        <p:nvPicPr>
          <p:cNvPr id="5" name="Picture 4"/>
          <p:cNvPicPr>
            <a:picLocks noChangeAspect="1"/>
          </p:cNvPicPr>
          <p:nvPr/>
        </p:nvPicPr>
        <p:blipFill>
          <a:blip r:embed="rId2"/>
          <a:stretch>
            <a:fillRect/>
          </a:stretch>
        </p:blipFill>
        <p:spPr>
          <a:xfrm>
            <a:off x="3193774" y="1000768"/>
            <a:ext cx="3697356" cy="4974022"/>
          </a:xfrm>
          <a:prstGeom prst="rect">
            <a:avLst/>
          </a:prstGeom>
        </p:spPr>
      </p:pic>
      <p:pic>
        <p:nvPicPr>
          <p:cNvPr id="6" name="Picture 5"/>
          <p:cNvPicPr>
            <a:picLocks noChangeAspect="1"/>
          </p:cNvPicPr>
          <p:nvPr/>
        </p:nvPicPr>
        <p:blipFill>
          <a:blip r:embed="rId3"/>
          <a:stretch>
            <a:fillRect/>
          </a:stretch>
        </p:blipFill>
        <p:spPr>
          <a:xfrm>
            <a:off x="7832035" y="-1"/>
            <a:ext cx="4359965" cy="6855291"/>
          </a:xfrm>
          <a:prstGeom prst="rect">
            <a:avLst/>
          </a:prstGeom>
        </p:spPr>
      </p:pic>
    </p:spTree>
    <p:extLst>
      <p:ext uri="{BB962C8B-B14F-4D97-AF65-F5344CB8AC3E}">
        <p14:creationId xmlns:p14="http://schemas.microsoft.com/office/powerpoint/2010/main" val="16667595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775" y="93456"/>
            <a:ext cx="7411278" cy="801066"/>
          </a:xfrm>
        </p:spPr>
        <p:txBody>
          <a:bodyPr/>
          <a:lstStyle/>
          <a:p>
            <a:r>
              <a:rPr lang="en-US" b="1" dirty="0" smtClean="0"/>
              <a:t>Richard Spikes</a:t>
            </a:r>
            <a:endParaRPr lang="en-US" b="1" dirty="0"/>
          </a:p>
        </p:txBody>
      </p:sp>
      <p:sp>
        <p:nvSpPr>
          <p:cNvPr id="3" name="Content Placeholder 2"/>
          <p:cNvSpPr>
            <a:spLocks noGrp="1"/>
          </p:cNvSpPr>
          <p:nvPr>
            <p:ph idx="1"/>
          </p:nvPr>
        </p:nvSpPr>
        <p:spPr>
          <a:xfrm>
            <a:off x="52078" y="958136"/>
            <a:ext cx="3128443" cy="4674038"/>
          </a:xfrm>
        </p:spPr>
        <p:txBody>
          <a:bodyP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000" b="1" dirty="0" smtClean="0"/>
              <a:t>Automatic Gear Shift</a:t>
            </a:r>
          </a:p>
          <a:p>
            <a:pPr marL="0" indent="0" algn="ctr">
              <a:lnSpc>
                <a:spcPct val="100000"/>
              </a:lnSpc>
              <a:spcBef>
                <a:spcPts val="0"/>
              </a:spcBef>
              <a:buNone/>
            </a:pPr>
            <a:r>
              <a:rPr lang="en-US" sz="2000" dirty="0"/>
              <a:t>Richard Spikes crafted an </a:t>
            </a:r>
            <a:r>
              <a:rPr lang="en-US" sz="2000" i="1" dirty="0"/>
              <a:t>improved</a:t>
            </a:r>
            <a:r>
              <a:rPr lang="en-US" sz="2000" dirty="0"/>
              <a:t> automatic gear shift in 1932, but he did not invent this bit of technology. You also have Mr. Spikes to thank for your car’s turn signals. He invented automatic directional lights, which were first installed on a Pierce Arrow automobile in 1913.</a:t>
            </a:r>
          </a:p>
          <a:p>
            <a:pPr marL="0" marR="0" lvl="0" indent="0" algn="ctr" defTabSz="914400" eaLnBrk="1" fontAlgn="auto" latinLnBrk="0" hangingPunct="1">
              <a:lnSpc>
                <a:spcPct val="100000"/>
              </a:lnSpc>
              <a:spcBef>
                <a:spcPts val="0"/>
              </a:spcBef>
              <a:spcAft>
                <a:spcPts val="0"/>
              </a:spcAft>
              <a:buClrTx/>
              <a:buSzTx/>
              <a:buFontTx/>
              <a:buNone/>
              <a:tabLst/>
              <a:defRPr/>
            </a:pPr>
            <a:endParaRPr lang="en-US" sz="4000" b="1" dirty="0"/>
          </a:p>
        </p:txBody>
      </p:sp>
      <p:pic>
        <p:nvPicPr>
          <p:cNvPr id="4" name="Picture 3"/>
          <p:cNvPicPr>
            <a:picLocks noChangeAspect="1"/>
          </p:cNvPicPr>
          <p:nvPr/>
        </p:nvPicPr>
        <p:blipFill>
          <a:blip r:embed="rId2"/>
          <a:stretch>
            <a:fillRect/>
          </a:stretch>
        </p:blipFill>
        <p:spPr>
          <a:xfrm>
            <a:off x="3180521" y="796182"/>
            <a:ext cx="8885804" cy="5737139"/>
          </a:xfrm>
          <a:prstGeom prst="rect">
            <a:avLst/>
          </a:prstGeom>
        </p:spPr>
      </p:pic>
    </p:spTree>
    <p:extLst>
      <p:ext uri="{BB962C8B-B14F-4D97-AF65-F5344CB8AC3E}">
        <p14:creationId xmlns:p14="http://schemas.microsoft.com/office/powerpoint/2010/main" val="14516704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Joseph </a:t>
            </a:r>
            <a:r>
              <a:rPr lang="en-US" dirty="0" err="1" smtClean="0"/>
              <a:t>Gammel</a:t>
            </a:r>
            <a:endParaRPr lang="en-US" dirty="0"/>
          </a:p>
        </p:txBody>
      </p:sp>
      <p:sp>
        <p:nvSpPr>
          <p:cNvPr id="3" name="Content Placeholder 2"/>
          <p:cNvSpPr>
            <a:spLocks noGrp="1"/>
          </p:cNvSpPr>
          <p:nvPr>
            <p:ph idx="1"/>
          </p:nvPr>
        </p:nvSpPr>
        <p:spPr>
          <a:xfrm>
            <a:off x="838200" y="1825625"/>
            <a:ext cx="3594652" cy="4351338"/>
          </a:xfrm>
        </p:spPr>
        <p:txBody>
          <a:bodyPr/>
          <a:lstStyle/>
          <a:p>
            <a:r>
              <a:rPr lang="en-US" dirty="0" smtClean="0"/>
              <a:t>Supercharger</a:t>
            </a:r>
            <a:endParaRPr lang="en-US" dirty="0"/>
          </a:p>
        </p:txBody>
      </p:sp>
      <p:pic>
        <p:nvPicPr>
          <p:cNvPr id="4" name="Picture 3"/>
          <p:cNvPicPr>
            <a:picLocks noChangeAspect="1"/>
          </p:cNvPicPr>
          <p:nvPr/>
        </p:nvPicPr>
        <p:blipFill>
          <a:blip r:embed="rId2"/>
          <a:stretch>
            <a:fillRect/>
          </a:stretch>
        </p:blipFill>
        <p:spPr>
          <a:xfrm>
            <a:off x="4724401" y="1257300"/>
            <a:ext cx="7467600" cy="5600700"/>
          </a:xfrm>
          <a:prstGeom prst="rect">
            <a:avLst/>
          </a:prstGeom>
        </p:spPr>
      </p:pic>
    </p:spTree>
    <p:extLst>
      <p:ext uri="{BB962C8B-B14F-4D97-AF65-F5344CB8AC3E}">
        <p14:creationId xmlns:p14="http://schemas.microsoft.com/office/powerpoint/2010/main" val="6632706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9496" y="99392"/>
            <a:ext cx="9094304" cy="635174"/>
          </a:xfrm>
        </p:spPr>
        <p:txBody>
          <a:bodyPr>
            <a:normAutofit fontScale="90000"/>
          </a:bodyPr>
          <a:lstStyle/>
          <a:p>
            <a:r>
              <a:rPr lang="en-US" b="1" dirty="0" smtClean="0"/>
              <a:t>Garrett A. Morgan</a:t>
            </a:r>
            <a:endParaRPr lang="en-US" b="1" dirty="0"/>
          </a:p>
        </p:txBody>
      </p:sp>
      <p:sp>
        <p:nvSpPr>
          <p:cNvPr id="3" name="Content Placeholder 2"/>
          <p:cNvSpPr>
            <a:spLocks noGrp="1"/>
          </p:cNvSpPr>
          <p:nvPr>
            <p:ph idx="1"/>
          </p:nvPr>
        </p:nvSpPr>
        <p:spPr>
          <a:xfrm rot="16200000">
            <a:off x="-1589697" y="2863035"/>
            <a:ext cx="4731960" cy="859332"/>
          </a:xfrm>
        </p:spPr>
        <p:txBody>
          <a:bodyP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000" b="1" dirty="0" smtClean="0"/>
              <a:t>Traffic Signal</a:t>
            </a:r>
            <a:endParaRPr lang="en-US" sz="4000" b="1" dirty="0"/>
          </a:p>
        </p:txBody>
      </p:sp>
      <p:pic>
        <p:nvPicPr>
          <p:cNvPr id="6" name="Picture 5"/>
          <p:cNvPicPr>
            <a:picLocks noChangeAspect="1"/>
          </p:cNvPicPr>
          <p:nvPr/>
        </p:nvPicPr>
        <p:blipFill>
          <a:blip r:embed="rId2"/>
          <a:stretch>
            <a:fillRect/>
          </a:stretch>
        </p:blipFill>
        <p:spPr>
          <a:xfrm>
            <a:off x="8055852" y="0"/>
            <a:ext cx="4136148" cy="6858000"/>
          </a:xfrm>
          <a:prstGeom prst="rect">
            <a:avLst/>
          </a:prstGeom>
        </p:spPr>
      </p:pic>
      <p:pic>
        <p:nvPicPr>
          <p:cNvPr id="8" name="Picture 7"/>
          <p:cNvPicPr>
            <a:picLocks noChangeAspect="1"/>
          </p:cNvPicPr>
          <p:nvPr/>
        </p:nvPicPr>
        <p:blipFill>
          <a:blip r:embed="rId3"/>
          <a:stretch>
            <a:fillRect/>
          </a:stretch>
        </p:blipFill>
        <p:spPr>
          <a:xfrm>
            <a:off x="1591918" y="742125"/>
            <a:ext cx="5214730" cy="4916556"/>
          </a:xfrm>
          <a:prstGeom prst="rect">
            <a:avLst/>
          </a:prstGeom>
        </p:spPr>
      </p:pic>
      <p:sp>
        <p:nvSpPr>
          <p:cNvPr id="9" name="TextBox 8"/>
          <p:cNvSpPr txBox="1"/>
          <p:nvPr/>
        </p:nvSpPr>
        <p:spPr>
          <a:xfrm>
            <a:off x="139148" y="5849906"/>
            <a:ext cx="8865703" cy="923330"/>
          </a:xfrm>
          <a:prstGeom prst="rect">
            <a:avLst/>
          </a:prstGeom>
          <a:noFill/>
        </p:spPr>
        <p:txBody>
          <a:bodyPr wrap="square" rtlCol="0">
            <a:spAutoFit/>
          </a:bodyPr>
          <a:lstStyle/>
          <a:p>
            <a:r>
              <a:rPr lang="en-US" dirty="0"/>
              <a:t>Garrett A. Morgan </a:t>
            </a:r>
            <a:r>
              <a:rPr lang="en-US" dirty="0" smtClean="0"/>
              <a:t>invented </a:t>
            </a:r>
            <a:r>
              <a:rPr lang="en-US" dirty="0"/>
              <a:t>the </a:t>
            </a:r>
            <a:r>
              <a:rPr lang="en-US" u="sng" dirty="0"/>
              <a:t>automated</a:t>
            </a:r>
            <a:r>
              <a:rPr lang="en-US" dirty="0"/>
              <a:t> traffic signal in 1923, but the first known traffic signal was designed in 1868 by </a:t>
            </a:r>
            <a:r>
              <a:rPr lang="en-US" dirty="0"/>
              <a:t>J.P. Knight</a:t>
            </a:r>
            <a:r>
              <a:rPr lang="en-US" dirty="0"/>
              <a:t> in England. Morgan sold the rights to his patent to General Electric for $40,000, which was an astonishing sum back in those days.</a:t>
            </a:r>
            <a:endParaRPr lang="en-US" dirty="0"/>
          </a:p>
        </p:txBody>
      </p:sp>
    </p:spTree>
    <p:extLst>
      <p:ext uri="{BB962C8B-B14F-4D97-AF65-F5344CB8AC3E}">
        <p14:creationId xmlns:p14="http://schemas.microsoft.com/office/powerpoint/2010/main" val="25559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772" y="192157"/>
            <a:ext cx="7851948" cy="493315"/>
          </a:xfrm>
        </p:spPr>
        <p:txBody>
          <a:bodyPr>
            <a:normAutofit fontScale="90000"/>
          </a:bodyPr>
          <a:lstStyle/>
          <a:p>
            <a:pPr algn="ctr"/>
            <a:r>
              <a:rPr lang="en-US" b="1" dirty="0" smtClean="0"/>
              <a:t>John </a:t>
            </a:r>
            <a:r>
              <a:rPr lang="en-US" b="1" dirty="0" smtClean="0"/>
              <a:t>Standard             Refrigerator</a:t>
            </a:r>
            <a:endParaRPr lang="en-US" b="1" dirty="0"/>
          </a:p>
        </p:txBody>
      </p:sp>
      <p:sp>
        <p:nvSpPr>
          <p:cNvPr id="3" name="Content Placeholder 2"/>
          <p:cNvSpPr>
            <a:spLocks noGrp="1"/>
          </p:cNvSpPr>
          <p:nvPr>
            <p:ph idx="1"/>
          </p:nvPr>
        </p:nvSpPr>
        <p:spPr>
          <a:xfrm>
            <a:off x="310772" y="877629"/>
            <a:ext cx="7557052" cy="812256"/>
          </a:xfrm>
        </p:spPr>
        <p:txBody>
          <a:bodyPr>
            <a:normAutofit fontScale="55000" lnSpcReduction="20000"/>
          </a:bodyPr>
          <a:lstStyle/>
          <a:p>
            <a:pPr marL="0" indent="0" algn="ctr">
              <a:buNone/>
            </a:pPr>
            <a:r>
              <a:rPr lang="en-US" sz="4000" dirty="0" smtClean="0"/>
              <a:t>In </a:t>
            </a:r>
            <a:r>
              <a:rPr lang="en-US" sz="4000" dirty="0"/>
              <a:t>1891 John Standard came up with an improvement to the refrigerator, </a:t>
            </a:r>
            <a:r>
              <a:rPr lang="en-US" sz="4000" dirty="0" smtClean="0"/>
              <a:t>not </a:t>
            </a:r>
            <a:r>
              <a:rPr lang="en-US" sz="4000" dirty="0"/>
              <a:t>the refrigerator itself, which was first patented in Scotland in 1748 by William Cullen.</a:t>
            </a:r>
            <a:endParaRPr lang="en-US" sz="4000" dirty="0"/>
          </a:p>
        </p:txBody>
      </p:sp>
      <p:pic>
        <p:nvPicPr>
          <p:cNvPr id="5" name="Picture 4"/>
          <p:cNvPicPr>
            <a:picLocks noChangeAspect="1"/>
          </p:cNvPicPr>
          <p:nvPr/>
        </p:nvPicPr>
        <p:blipFill>
          <a:blip r:embed="rId2"/>
          <a:stretch>
            <a:fillRect/>
          </a:stretch>
        </p:blipFill>
        <p:spPr>
          <a:xfrm>
            <a:off x="1629748" y="1809155"/>
            <a:ext cx="5213996" cy="4903071"/>
          </a:xfrm>
          <a:prstGeom prst="rect">
            <a:avLst/>
          </a:prstGeom>
        </p:spPr>
      </p:pic>
      <p:pic>
        <p:nvPicPr>
          <p:cNvPr id="6" name="Picture 5"/>
          <p:cNvPicPr>
            <a:picLocks noChangeAspect="1"/>
          </p:cNvPicPr>
          <p:nvPr/>
        </p:nvPicPr>
        <p:blipFill>
          <a:blip r:embed="rId3"/>
          <a:stretch>
            <a:fillRect/>
          </a:stretch>
        </p:blipFill>
        <p:spPr>
          <a:xfrm>
            <a:off x="8162719" y="0"/>
            <a:ext cx="4029281" cy="6858000"/>
          </a:xfrm>
          <a:prstGeom prst="rect">
            <a:avLst/>
          </a:prstGeom>
        </p:spPr>
      </p:pic>
    </p:spTree>
    <p:extLst>
      <p:ext uri="{BB962C8B-B14F-4D97-AF65-F5344CB8AC3E}">
        <p14:creationId xmlns:p14="http://schemas.microsoft.com/office/powerpoint/2010/main" val="10373742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1967" y="99012"/>
            <a:ext cx="3392279" cy="675533"/>
          </a:xfrm>
        </p:spPr>
        <p:txBody>
          <a:bodyPr>
            <a:normAutofit fontScale="90000"/>
          </a:bodyPr>
          <a:lstStyle/>
          <a:p>
            <a:pPr algn="ctr"/>
            <a:r>
              <a:rPr lang="en-US" b="1" dirty="0" smtClean="0"/>
              <a:t>Alice Parker</a:t>
            </a:r>
            <a:endParaRPr lang="en-US" b="1" dirty="0"/>
          </a:p>
        </p:txBody>
      </p:sp>
      <p:sp>
        <p:nvSpPr>
          <p:cNvPr id="3" name="Content Placeholder 2"/>
          <p:cNvSpPr>
            <a:spLocks noGrp="1"/>
          </p:cNvSpPr>
          <p:nvPr>
            <p:ph idx="1"/>
          </p:nvPr>
        </p:nvSpPr>
        <p:spPr>
          <a:xfrm>
            <a:off x="3351968" y="774545"/>
            <a:ext cx="3390625" cy="769282"/>
          </a:xfrm>
        </p:spPr>
        <p:txBody>
          <a:bodyPr>
            <a:normAutofit fontScale="92500"/>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000" b="1" dirty="0" smtClean="0"/>
              <a:t>Heating Furnace</a:t>
            </a:r>
            <a:endParaRPr lang="en-US" sz="4000" b="1" dirty="0"/>
          </a:p>
        </p:txBody>
      </p:sp>
      <p:pic>
        <p:nvPicPr>
          <p:cNvPr id="7" name="Picture 6"/>
          <p:cNvPicPr>
            <a:picLocks noChangeAspect="1"/>
          </p:cNvPicPr>
          <p:nvPr/>
        </p:nvPicPr>
        <p:blipFill>
          <a:blip r:embed="rId2"/>
          <a:stretch>
            <a:fillRect/>
          </a:stretch>
        </p:blipFill>
        <p:spPr>
          <a:xfrm>
            <a:off x="3351969" y="1543827"/>
            <a:ext cx="3373783" cy="5060675"/>
          </a:xfrm>
          <a:prstGeom prst="rect">
            <a:avLst/>
          </a:prstGeom>
        </p:spPr>
      </p:pic>
      <p:pic>
        <p:nvPicPr>
          <p:cNvPr id="9" name="Picture 8"/>
          <p:cNvPicPr>
            <a:picLocks noChangeAspect="1"/>
          </p:cNvPicPr>
          <p:nvPr/>
        </p:nvPicPr>
        <p:blipFill>
          <a:blip r:embed="rId3"/>
          <a:stretch>
            <a:fillRect/>
          </a:stretch>
        </p:blipFill>
        <p:spPr>
          <a:xfrm>
            <a:off x="7279858" y="0"/>
            <a:ext cx="5083831" cy="6858000"/>
          </a:xfrm>
          <a:prstGeom prst="rect">
            <a:avLst/>
          </a:prstGeom>
        </p:spPr>
      </p:pic>
      <p:sp>
        <p:nvSpPr>
          <p:cNvPr id="11" name="TextBox 10"/>
          <p:cNvSpPr txBox="1"/>
          <p:nvPr/>
        </p:nvSpPr>
        <p:spPr>
          <a:xfrm>
            <a:off x="430696" y="1443841"/>
            <a:ext cx="2173356" cy="3970318"/>
          </a:xfrm>
          <a:prstGeom prst="rect">
            <a:avLst/>
          </a:prstGeom>
          <a:noFill/>
        </p:spPr>
        <p:txBody>
          <a:bodyPr wrap="square" rtlCol="0">
            <a:spAutoFit/>
          </a:bodyPr>
          <a:lstStyle/>
          <a:p>
            <a:pPr algn="ctr"/>
            <a:r>
              <a:rPr lang="en-US" dirty="0"/>
              <a:t>Furnaces have been around for thousands of years, dating back at least as far as to the Romans. </a:t>
            </a:r>
            <a:r>
              <a:rPr lang="en-US" dirty="0" smtClean="0"/>
              <a:t>While Alice </a:t>
            </a:r>
            <a:r>
              <a:rPr lang="en-US" dirty="0"/>
              <a:t>Parker did in 1919 secure a patent on a furnace</a:t>
            </a:r>
            <a:r>
              <a:rPr lang="en-US" dirty="0" smtClean="0"/>
              <a:t>, by 1888, more than 4,000 patents on heating stoves and furnaces had been granted in the U.S.</a:t>
            </a:r>
            <a:endParaRPr lang="en-US" dirty="0"/>
          </a:p>
        </p:txBody>
      </p:sp>
    </p:spTree>
    <p:extLst>
      <p:ext uri="{BB962C8B-B14F-4D97-AF65-F5344CB8AC3E}">
        <p14:creationId xmlns:p14="http://schemas.microsoft.com/office/powerpoint/2010/main" val="18760170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234" y="235879"/>
            <a:ext cx="5013230" cy="1325563"/>
          </a:xfrm>
        </p:spPr>
        <p:txBody>
          <a:bodyPr>
            <a:normAutofit/>
          </a:bodyPr>
          <a:lstStyle/>
          <a:p>
            <a:pPr algn="ctr"/>
            <a:r>
              <a:rPr lang="en-US" sz="5400" b="1" dirty="0" smtClean="0"/>
              <a:t>Sarah Boone</a:t>
            </a:r>
            <a:endParaRPr lang="en-US" sz="5400"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01464" y="0"/>
            <a:ext cx="6811768" cy="6811768"/>
          </a:xfrm>
        </p:spPr>
      </p:pic>
      <p:sp>
        <p:nvSpPr>
          <p:cNvPr id="5" name="TextBox 4"/>
          <p:cNvSpPr txBox="1"/>
          <p:nvPr/>
        </p:nvSpPr>
        <p:spPr>
          <a:xfrm>
            <a:off x="288234" y="1225494"/>
            <a:ext cx="5013230" cy="4216539"/>
          </a:xfrm>
          <a:prstGeom prst="rect">
            <a:avLst/>
          </a:prstGeom>
          <a:noFill/>
        </p:spPr>
        <p:txBody>
          <a:bodyPr wrap="square" rtlCol="0">
            <a:spAutoFit/>
          </a:bodyPr>
          <a:lstStyle/>
          <a:p>
            <a:pPr algn="ctr"/>
            <a:r>
              <a:rPr lang="en-US" sz="4400" dirty="0" smtClean="0"/>
              <a:t>Ironing </a:t>
            </a:r>
            <a:r>
              <a:rPr lang="en-US" sz="4400" dirty="0" smtClean="0"/>
              <a:t>Board</a:t>
            </a:r>
          </a:p>
          <a:p>
            <a:pPr algn="ctr"/>
            <a:endParaRPr lang="en-US" sz="2800" dirty="0" smtClean="0"/>
          </a:p>
          <a:p>
            <a:pPr algn="ctr"/>
            <a:r>
              <a:rPr lang="en-US" sz="2800" dirty="0" smtClean="0"/>
              <a:t>In </a:t>
            </a:r>
            <a:r>
              <a:rPr lang="en-US" sz="2800" dirty="0"/>
              <a:t>1892 Sarah Boone invented an improvement to the ironing board, not the board itself. Her brainchild was a curved narrow board that allowed for the sleeves of ladies’ garments to be stretched over it.</a:t>
            </a:r>
            <a:endParaRPr lang="en-US" sz="2800" dirty="0"/>
          </a:p>
        </p:txBody>
      </p:sp>
    </p:spTree>
    <p:extLst>
      <p:ext uri="{BB962C8B-B14F-4D97-AF65-F5344CB8AC3E}">
        <p14:creationId xmlns:p14="http://schemas.microsoft.com/office/powerpoint/2010/main" val="14400759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104" y="184209"/>
            <a:ext cx="7371522" cy="599256"/>
          </a:xfrm>
        </p:spPr>
        <p:txBody>
          <a:bodyPr>
            <a:normAutofit fontScale="90000"/>
          </a:bodyPr>
          <a:lstStyle/>
          <a:p>
            <a:pPr algn="ctr"/>
            <a:r>
              <a:rPr lang="en-US" b="1" dirty="0" smtClean="0"/>
              <a:t>Frederick Jones</a:t>
            </a:r>
            <a:endParaRPr lang="en-US" b="1" dirty="0"/>
          </a:p>
        </p:txBody>
      </p:sp>
      <p:pic>
        <p:nvPicPr>
          <p:cNvPr id="4" name="Picture 3"/>
          <p:cNvPicPr>
            <a:picLocks noChangeAspect="1"/>
          </p:cNvPicPr>
          <p:nvPr/>
        </p:nvPicPr>
        <p:blipFill>
          <a:blip r:embed="rId2"/>
          <a:stretch>
            <a:fillRect/>
          </a:stretch>
        </p:blipFill>
        <p:spPr>
          <a:xfrm>
            <a:off x="2358888" y="1361256"/>
            <a:ext cx="5693398" cy="2922950"/>
          </a:xfrm>
          <a:prstGeom prst="rect">
            <a:avLst/>
          </a:prstGeom>
        </p:spPr>
      </p:pic>
      <p:pic>
        <p:nvPicPr>
          <p:cNvPr id="6"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9513" y="1"/>
            <a:ext cx="4707994" cy="4373216"/>
          </a:xfrm>
          <a:prstGeom prst="rect">
            <a:avLst/>
          </a:prstGeom>
        </p:spPr>
      </p:pic>
      <p:sp>
        <p:nvSpPr>
          <p:cNvPr id="7" name="TextBox 6"/>
          <p:cNvSpPr txBox="1"/>
          <p:nvPr/>
        </p:nvSpPr>
        <p:spPr>
          <a:xfrm>
            <a:off x="46384" y="762000"/>
            <a:ext cx="7653130" cy="523220"/>
          </a:xfrm>
          <a:prstGeom prst="rect">
            <a:avLst/>
          </a:prstGeom>
          <a:noFill/>
        </p:spPr>
        <p:txBody>
          <a:bodyPr wrap="square" rtlCol="0">
            <a:spAutoFit/>
          </a:bodyPr>
          <a:lstStyle/>
          <a:p>
            <a:pPr algn="ctr"/>
            <a:r>
              <a:rPr lang="en-US" sz="2800" b="1" dirty="0" smtClean="0"/>
              <a:t>Portable Air Conditioner &amp; Refrigerated Truck</a:t>
            </a:r>
            <a:endParaRPr lang="en-US" sz="2800" b="1" dirty="0"/>
          </a:p>
        </p:txBody>
      </p:sp>
      <p:sp>
        <p:nvSpPr>
          <p:cNvPr id="8" name="TextBox 7"/>
          <p:cNvSpPr txBox="1"/>
          <p:nvPr/>
        </p:nvSpPr>
        <p:spPr>
          <a:xfrm>
            <a:off x="255104" y="4464134"/>
            <a:ext cx="11483009" cy="2308324"/>
          </a:xfrm>
          <a:prstGeom prst="rect">
            <a:avLst/>
          </a:prstGeom>
          <a:noFill/>
        </p:spPr>
        <p:txBody>
          <a:bodyPr wrap="square" rtlCol="0">
            <a:spAutoFit/>
          </a:bodyPr>
          <a:lstStyle/>
          <a:p>
            <a:pPr algn="just"/>
            <a:r>
              <a:rPr lang="en-US" dirty="0"/>
              <a:t>Frederick McKinley Jones did not invent the air conditioner (that honor properly belongs to Willis Carrier, who patented it in 1902), but he did design the portable air conditioning unit used at military field hospitals in World </a:t>
            </a:r>
            <a:r>
              <a:rPr lang="en-US" dirty="0"/>
              <a:t>War II.</a:t>
            </a:r>
            <a:r>
              <a:rPr lang="en-US" dirty="0"/>
              <a:t> It allowed the military to store perishable life-saving medicines and blood serum close to the battlefield, even in the Pacific theater of operations where temperatures and humidity would otherwise have made short work of such products, and thus of the men dependent on receiving them</a:t>
            </a:r>
            <a:r>
              <a:rPr lang="en-US" dirty="0" smtClean="0"/>
              <a:t>. </a:t>
            </a:r>
            <a:r>
              <a:rPr lang="en-US" dirty="0"/>
              <a:t>In 1935 Frederick McKinley Jones (of the portable air conditioning unit) invented the first refrigerated truck. He kept tinkering at his innovation, eventually developing a highly successful automatic refrigeration system for long-haul carriers. Prior to Jones’ invention, many people were primarily limited to eating foods grown locally, because perishable goods could not be efficiently transported over longer distances.</a:t>
            </a:r>
            <a:endParaRPr lang="en-US" dirty="0"/>
          </a:p>
        </p:txBody>
      </p:sp>
    </p:spTree>
    <p:extLst>
      <p:ext uri="{BB962C8B-B14F-4D97-AF65-F5344CB8AC3E}">
        <p14:creationId xmlns:p14="http://schemas.microsoft.com/office/powerpoint/2010/main" val="8643095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86597"/>
          </a:xfrm>
        </p:spPr>
        <p:txBody>
          <a:bodyPr/>
          <a:lstStyle/>
          <a:p>
            <a:r>
              <a:rPr lang="en-US" b="1" dirty="0" smtClean="0"/>
              <a:t>Elbert R. </a:t>
            </a:r>
            <a:r>
              <a:rPr lang="en-US" b="1" dirty="0" smtClean="0"/>
              <a:t>Robinson</a:t>
            </a:r>
            <a:r>
              <a:rPr lang="en-US" dirty="0" smtClean="0"/>
              <a:t>			</a:t>
            </a:r>
            <a:r>
              <a:rPr lang="en-US" sz="3200" b="1" dirty="0" smtClean="0"/>
              <a:t>Electric Trolley</a:t>
            </a:r>
            <a:endParaRPr lang="en-US" sz="3200" b="1" dirty="0"/>
          </a:p>
        </p:txBody>
      </p:sp>
      <p:sp>
        <p:nvSpPr>
          <p:cNvPr id="3" name="Content Placeholder 2"/>
          <p:cNvSpPr>
            <a:spLocks noGrp="1"/>
          </p:cNvSpPr>
          <p:nvPr>
            <p:ph idx="1"/>
          </p:nvPr>
        </p:nvSpPr>
        <p:spPr/>
        <p:txBody>
          <a:bodyPr/>
          <a:lstStyle/>
          <a:p>
            <a:endParaRPr lang="en-US"/>
          </a:p>
        </p:txBody>
      </p:sp>
      <p:pic>
        <p:nvPicPr>
          <p:cNvPr id="6" name="Picture 5"/>
          <p:cNvPicPr>
            <a:picLocks noChangeAspect="1"/>
          </p:cNvPicPr>
          <p:nvPr/>
        </p:nvPicPr>
        <p:blipFill>
          <a:blip r:embed="rId2"/>
          <a:stretch>
            <a:fillRect/>
          </a:stretch>
        </p:blipFill>
        <p:spPr>
          <a:xfrm>
            <a:off x="72886" y="1433946"/>
            <a:ext cx="12059479" cy="5424053"/>
          </a:xfrm>
          <a:prstGeom prst="rect">
            <a:avLst/>
          </a:prstGeom>
        </p:spPr>
      </p:pic>
    </p:spTree>
    <p:extLst>
      <p:ext uri="{BB962C8B-B14F-4D97-AF65-F5344CB8AC3E}">
        <p14:creationId xmlns:p14="http://schemas.microsoft.com/office/powerpoint/2010/main" val="20778460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891" y="261424"/>
            <a:ext cx="3657100" cy="953466"/>
          </a:xfrm>
        </p:spPr>
        <p:txBody>
          <a:bodyPr>
            <a:normAutofit fontScale="90000"/>
          </a:bodyPr>
          <a:lstStyle/>
          <a:p>
            <a:r>
              <a:rPr lang="en-US" b="1" dirty="0" smtClean="0"/>
              <a:t>Alexander Miles</a:t>
            </a:r>
            <a:endParaRPr lang="en-US" b="1" dirty="0"/>
          </a:p>
        </p:txBody>
      </p:sp>
      <p:sp>
        <p:nvSpPr>
          <p:cNvPr id="3" name="Content Placeholder 2"/>
          <p:cNvSpPr>
            <a:spLocks noGrp="1"/>
          </p:cNvSpPr>
          <p:nvPr>
            <p:ph idx="1"/>
          </p:nvPr>
        </p:nvSpPr>
        <p:spPr>
          <a:xfrm>
            <a:off x="99891" y="1065889"/>
            <a:ext cx="3657100" cy="723452"/>
          </a:xfrm>
        </p:spPr>
        <p:txBody>
          <a:bodyP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000" b="1" dirty="0" smtClean="0"/>
              <a:t>Elevator</a:t>
            </a:r>
            <a:endParaRPr lang="en-US" sz="4000" b="1" dirty="0"/>
          </a:p>
        </p:txBody>
      </p:sp>
      <p:pic>
        <p:nvPicPr>
          <p:cNvPr id="4" name="Picture 3"/>
          <p:cNvPicPr>
            <a:picLocks noChangeAspect="1"/>
          </p:cNvPicPr>
          <p:nvPr/>
        </p:nvPicPr>
        <p:blipFill>
          <a:blip r:embed="rId2"/>
          <a:stretch>
            <a:fillRect/>
          </a:stretch>
        </p:blipFill>
        <p:spPr>
          <a:xfrm>
            <a:off x="3506802" y="638420"/>
            <a:ext cx="8685198" cy="5603353"/>
          </a:xfrm>
          <a:prstGeom prst="rect">
            <a:avLst/>
          </a:prstGeom>
        </p:spPr>
      </p:pic>
      <p:sp>
        <p:nvSpPr>
          <p:cNvPr id="5" name="TextBox 4"/>
          <p:cNvSpPr txBox="1"/>
          <p:nvPr/>
        </p:nvSpPr>
        <p:spPr>
          <a:xfrm>
            <a:off x="205410" y="1914939"/>
            <a:ext cx="3352800" cy="3785652"/>
          </a:xfrm>
          <a:prstGeom prst="rect">
            <a:avLst/>
          </a:prstGeom>
          <a:noFill/>
        </p:spPr>
        <p:txBody>
          <a:bodyPr wrap="square" rtlCol="0">
            <a:spAutoFit/>
          </a:bodyPr>
          <a:lstStyle/>
          <a:p>
            <a:pPr algn="ctr"/>
            <a:r>
              <a:rPr lang="en-US" sz="2000" dirty="0"/>
              <a:t>He devised certain improvements in elevator technology, and even those improvements had nothing to do with moving the cars up and down, which at least would have been a bit more in resonance with the “invented the elevator” claim. His contributions to elevator technology had to do with their doors.</a:t>
            </a:r>
            <a:endParaRPr lang="en-US" sz="2000" dirty="0"/>
          </a:p>
        </p:txBody>
      </p:sp>
    </p:spTree>
    <p:extLst>
      <p:ext uri="{BB962C8B-B14F-4D97-AF65-F5344CB8AC3E}">
        <p14:creationId xmlns:p14="http://schemas.microsoft.com/office/powerpoint/2010/main" val="21265078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8994" y="298864"/>
            <a:ext cx="4846984" cy="562527"/>
          </a:xfrm>
        </p:spPr>
        <p:txBody>
          <a:bodyPr>
            <a:normAutofit fontScale="90000"/>
          </a:bodyPr>
          <a:lstStyle/>
          <a:p>
            <a:pPr algn="ctr"/>
            <a:r>
              <a:rPr lang="en-US" b="1" dirty="0" smtClean="0"/>
              <a:t>Philip Downing</a:t>
            </a:r>
            <a:endParaRPr lang="en-US" b="1" dirty="0"/>
          </a:p>
        </p:txBody>
      </p:sp>
      <p:sp>
        <p:nvSpPr>
          <p:cNvPr id="3" name="Content Placeholder 2"/>
          <p:cNvSpPr>
            <a:spLocks noGrp="1"/>
          </p:cNvSpPr>
          <p:nvPr>
            <p:ph idx="1"/>
          </p:nvPr>
        </p:nvSpPr>
        <p:spPr>
          <a:xfrm rot="16200000">
            <a:off x="-1224168" y="2794553"/>
            <a:ext cx="4846985" cy="980661"/>
          </a:xfrm>
        </p:spPr>
        <p:txBody>
          <a:bodyP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000" b="1" dirty="0" smtClean="0"/>
              <a:t>Letter Box</a:t>
            </a:r>
            <a:endParaRPr lang="en-US" sz="4000" b="1" dirty="0"/>
          </a:p>
        </p:txBody>
      </p:sp>
      <p:pic>
        <p:nvPicPr>
          <p:cNvPr id="4" name="Picture 3"/>
          <p:cNvPicPr>
            <a:picLocks noChangeAspect="1"/>
          </p:cNvPicPr>
          <p:nvPr/>
        </p:nvPicPr>
        <p:blipFill>
          <a:blip r:embed="rId2"/>
          <a:stretch>
            <a:fillRect/>
          </a:stretch>
        </p:blipFill>
        <p:spPr>
          <a:xfrm>
            <a:off x="2068994" y="861391"/>
            <a:ext cx="4846983" cy="4846983"/>
          </a:xfrm>
          <a:prstGeom prst="rect">
            <a:avLst/>
          </a:prstGeom>
        </p:spPr>
      </p:pic>
      <p:pic>
        <p:nvPicPr>
          <p:cNvPr id="5" name="Picture 4"/>
          <p:cNvPicPr>
            <a:picLocks noChangeAspect="1"/>
          </p:cNvPicPr>
          <p:nvPr/>
        </p:nvPicPr>
        <p:blipFill>
          <a:blip r:embed="rId3"/>
          <a:stretch>
            <a:fillRect/>
          </a:stretch>
        </p:blipFill>
        <p:spPr>
          <a:xfrm>
            <a:off x="8044070" y="0"/>
            <a:ext cx="4147930" cy="6878022"/>
          </a:xfrm>
          <a:prstGeom prst="rect">
            <a:avLst/>
          </a:prstGeom>
        </p:spPr>
      </p:pic>
      <p:sp>
        <p:nvSpPr>
          <p:cNvPr id="6" name="TextBox 5"/>
          <p:cNvSpPr txBox="1"/>
          <p:nvPr/>
        </p:nvSpPr>
        <p:spPr>
          <a:xfrm>
            <a:off x="185530" y="5930348"/>
            <a:ext cx="7295322" cy="646331"/>
          </a:xfrm>
          <a:prstGeom prst="rect">
            <a:avLst/>
          </a:prstGeom>
          <a:noFill/>
        </p:spPr>
        <p:txBody>
          <a:bodyPr wrap="square" rtlCol="0">
            <a:spAutoFit/>
          </a:bodyPr>
          <a:lstStyle/>
          <a:p>
            <a:r>
              <a:rPr lang="en-US" dirty="0"/>
              <a:t>Philip </a:t>
            </a:r>
            <a:r>
              <a:rPr lang="en-US" dirty="0" smtClean="0"/>
              <a:t>Downing invented </a:t>
            </a:r>
            <a:r>
              <a:rPr lang="en-US" dirty="0"/>
              <a:t>a particular kind of letter drop mailbox in 1891, but such boxes had been around at least since 1858.</a:t>
            </a:r>
            <a:endParaRPr lang="en-US" dirty="0"/>
          </a:p>
        </p:txBody>
      </p:sp>
    </p:spTree>
    <p:extLst>
      <p:ext uri="{BB962C8B-B14F-4D97-AF65-F5344CB8AC3E}">
        <p14:creationId xmlns:p14="http://schemas.microsoft.com/office/powerpoint/2010/main" val="17952034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093" y="159026"/>
            <a:ext cx="6554746" cy="616226"/>
          </a:xfrm>
        </p:spPr>
        <p:txBody>
          <a:bodyPr>
            <a:normAutofit fontScale="90000"/>
          </a:bodyPr>
          <a:lstStyle/>
          <a:p>
            <a:pPr algn="ctr"/>
            <a:r>
              <a:rPr lang="en-US" b="1" dirty="0" smtClean="0"/>
              <a:t>William Berry</a:t>
            </a:r>
            <a:endParaRPr lang="en-US"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20609" y="-1"/>
            <a:ext cx="4671391" cy="6862113"/>
          </a:xfrm>
        </p:spPr>
      </p:pic>
      <p:pic>
        <p:nvPicPr>
          <p:cNvPr id="5" name="Picture 4"/>
          <p:cNvPicPr>
            <a:picLocks noChangeAspect="1"/>
          </p:cNvPicPr>
          <p:nvPr/>
        </p:nvPicPr>
        <p:blipFill>
          <a:blip r:embed="rId3"/>
          <a:stretch>
            <a:fillRect/>
          </a:stretch>
        </p:blipFill>
        <p:spPr>
          <a:xfrm>
            <a:off x="511092" y="1306375"/>
            <a:ext cx="6554746" cy="3717289"/>
          </a:xfrm>
          <a:prstGeom prst="rect">
            <a:avLst/>
          </a:prstGeom>
        </p:spPr>
      </p:pic>
      <p:sp>
        <p:nvSpPr>
          <p:cNvPr id="6" name="TextBox 5"/>
          <p:cNvSpPr txBox="1"/>
          <p:nvPr/>
        </p:nvSpPr>
        <p:spPr>
          <a:xfrm>
            <a:off x="511092" y="690149"/>
            <a:ext cx="6554746" cy="584775"/>
          </a:xfrm>
          <a:prstGeom prst="rect">
            <a:avLst/>
          </a:prstGeom>
          <a:noFill/>
        </p:spPr>
        <p:txBody>
          <a:bodyPr wrap="square" rtlCol="0">
            <a:spAutoFit/>
          </a:bodyPr>
          <a:lstStyle/>
          <a:p>
            <a:pPr algn="ctr"/>
            <a:r>
              <a:rPr lang="en-US" sz="3200" b="1" dirty="0" smtClean="0"/>
              <a:t>Postmark and Canceling Machine</a:t>
            </a:r>
            <a:endParaRPr lang="en-US" sz="3200" b="1" dirty="0"/>
          </a:p>
        </p:txBody>
      </p:sp>
      <p:sp>
        <p:nvSpPr>
          <p:cNvPr id="7" name="TextBox 6"/>
          <p:cNvSpPr txBox="1"/>
          <p:nvPr/>
        </p:nvSpPr>
        <p:spPr>
          <a:xfrm>
            <a:off x="450573" y="5387009"/>
            <a:ext cx="6467061" cy="923330"/>
          </a:xfrm>
          <a:prstGeom prst="rect">
            <a:avLst/>
          </a:prstGeom>
          <a:noFill/>
        </p:spPr>
        <p:txBody>
          <a:bodyPr wrap="square" rtlCol="0">
            <a:spAutoFit/>
          </a:bodyPr>
          <a:lstStyle/>
          <a:p>
            <a:r>
              <a:rPr lang="en-US" dirty="0"/>
              <a:t>William Barry invented a postmarking and canceling machine in </a:t>
            </a:r>
            <a:r>
              <a:rPr lang="en-US" dirty="0" smtClean="0"/>
              <a:t>1897.  The first </a:t>
            </a:r>
            <a:r>
              <a:rPr lang="en-US" dirty="0"/>
              <a:t>of that sort of contraption was created in England in 1857 by Pearson Hill.</a:t>
            </a:r>
            <a:endParaRPr lang="en-US" dirty="0"/>
          </a:p>
        </p:txBody>
      </p:sp>
    </p:spTree>
    <p:extLst>
      <p:ext uri="{BB962C8B-B14F-4D97-AF65-F5344CB8AC3E}">
        <p14:creationId xmlns:p14="http://schemas.microsoft.com/office/powerpoint/2010/main" val="19863753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Lewis Howard Latimer</a:t>
            </a:r>
            <a:endParaRPr lang="en-US" b="1" dirty="0"/>
          </a:p>
        </p:txBody>
      </p:sp>
      <p:sp>
        <p:nvSpPr>
          <p:cNvPr id="3" name="Content Placeholder 2"/>
          <p:cNvSpPr>
            <a:spLocks noGrp="1"/>
          </p:cNvSpPr>
          <p:nvPr>
            <p:ph idx="1"/>
          </p:nvPr>
        </p:nvSpPr>
        <p:spPr>
          <a:xfrm>
            <a:off x="838200" y="1623391"/>
            <a:ext cx="4989444" cy="4492487"/>
          </a:xfrm>
        </p:spPr>
        <p:txBody>
          <a:bodyP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4000" b="1" dirty="0" smtClean="0"/>
              <a:t>Electric Light Filament</a:t>
            </a:r>
          </a:p>
          <a:p>
            <a:pPr marL="0" marR="0" lvl="0" indent="0" defTabSz="914400" eaLnBrk="1" fontAlgn="auto" latinLnBrk="0" hangingPunct="1">
              <a:lnSpc>
                <a:spcPct val="100000"/>
              </a:lnSpc>
              <a:spcBef>
                <a:spcPts val="0"/>
              </a:spcBef>
              <a:spcAft>
                <a:spcPts val="0"/>
              </a:spcAft>
              <a:buClrTx/>
              <a:buSzTx/>
              <a:buFontTx/>
              <a:buNone/>
              <a:tabLst/>
              <a:defRPr/>
            </a:pPr>
            <a:endParaRPr lang="en-US" sz="4000" b="1" dirty="0"/>
          </a:p>
          <a:p>
            <a:pPr marL="0" lvl="0" indent="0" algn="ctr">
              <a:lnSpc>
                <a:spcPct val="100000"/>
              </a:lnSpc>
              <a:spcBef>
                <a:spcPts val="0"/>
              </a:spcBef>
              <a:buNone/>
            </a:pPr>
            <a:r>
              <a:rPr lang="en-US" dirty="0"/>
              <a:t>In 1882 Lewis Howard Latimer </a:t>
            </a:r>
            <a:r>
              <a:rPr lang="en-US" dirty="0" smtClean="0"/>
              <a:t>invented </a:t>
            </a:r>
            <a:r>
              <a:rPr lang="en-US" dirty="0"/>
              <a:t>a method of making carbon filaments for the Maxim electric incandescent </a:t>
            </a:r>
            <a:r>
              <a:rPr lang="en-US" dirty="0" smtClean="0"/>
              <a:t>lamp.  </a:t>
            </a:r>
          </a:p>
          <a:p>
            <a:pPr marL="0" lvl="0" indent="0" algn="ctr">
              <a:lnSpc>
                <a:spcPct val="100000"/>
              </a:lnSpc>
              <a:spcBef>
                <a:spcPts val="0"/>
              </a:spcBef>
              <a:buNone/>
            </a:pPr>
            <a:endParaRPr lang="en-US" dirty="0"/>
          </a:p>
          <a:p>
            <a:pPr marL="0" lvl="0" indent="0" algn="ctr">
              <a:lnSpc>
                <a:spcPct val="100000"/>
              </a:lnSpc>
              <a:spcBef>
                <a:spcPts val="0"/>
              </a:spcBef>
              <a:buNone/>
            </a:pPr>
            <a:r>
              <a:rPr lang="en-US" dirty="0" smtClean="0"/>
              <a:t>He </a:t>
            </a:r>
            <a:r>
              <a:rPr lang="en-US" dirty="0"/>
              <a:t>did not invent the lightbulb itself.</a:t>
            </a:r>
            <a:endParaRPr lang="en-US" b="1" dirty="0"/>
          </a:p>
        </p:txBody>
      </p:sp>
      <p:pic>
        <p:nvPicPr>
          <p:cNvPr id="4" name="Picture 3"/>
          <p:cNvPicPr>
            <a:picLocks noChangeAspect="1"/>
          </p:cNvPicPr>
          <p:nvPr/>
        </p:nvPicPr>
        <p:blipFill>
          <a:blip r:embed="rId2"/>
          <a:stretch>
            <a:fillRect/>
          </a:stretch>
        </p:blipFill>
        <p:spPr>
          <a:xfrm>
            <a:off x="6161156" y="23089"/>
            <a:ext cx="4699001" cy="6834911"/>
          </a:xfrm>
          <a:prstGeom prst="rect">
            <a:avLst/>
          </a:prstGeom>
        </p:spPr>
      </p:pic>
    </p:spTree>
    <p:extLst>
      <p:ext uri="{BB962C8B-B14F-4D97-AF65-F5344CB8AC3E}">
        <p14:creationId xmlns:p14="http://schemas.microsoft.com/office/powerpoint/2010/main" val="10817527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54075"/>
          </a:xfrm>
        </p:spPr>
        <p:txBody>
          <a:bodyPr/>
          <a:lstStyle/>
          <a:p>
            <a:r>
              <a:rPr lang="en-US" b="1" dirty="0" smtClean="0"/>
              <a:t>Dr. Charles Drew</a:t>
            </a:r>
            <a:endParaRPr lang="en-US" b="1" dirty="0"/>
          </a:p>
        </p:txBody>
      </p:sp>
      <p:sp>
        <p:nvSpPr>
          <p:cNvPr id="3" name="Content Placeholder 2"/>
          <p:cNvSpPr>
            <a:spLocks noGrp="1"/>
          </p:cNvSpPr>
          <p:nvPr>
            <p:ph idx="1"/>
          </p:nvPr>
        </p:nvSpPr>
        <p:spPr>
          <a:xfrm rot="16200000">
            <a:off x="204080" y="1611466"/>
            <a:ext cx="5234609" cy="4834386"/>
          </a:xfrm>
        </p:spPr>
        <p:txBody>
          <a:bodyP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200" dirty="0" smtClean="0"/>
              <a:t>Preservation of Human Blood and First Blood Bank</a:t>
            </a:r>
            <a:endParaRPr lang="en-US" sz="3200" dirty="0"/>
          </a:p>
        </p:txBody>
      </p:sp>
      <p:pic>
        <p:nvPicPr>
          <p:cNvPr id="4" name="Picture 3"/>
          <p:cNvPicPr>
            <a:picLocks noChangeAspect="1"/>
          </p:cNvPicPr>
          <p:nvPr/>
        </p:nvPicPr>
        <p:blipFill>
          <a:blip r:embed="rId2"/>
          <a:stretch>
            <a:fillRect/>
          </a:stretch>
        </p:blipFill>
        <p:spPr>
          <a:xfrm>
            <a:off x="1782066" y="1411354"/>
            <a:ext cx="3329609" cy="5025825"/>
          </a:xfrm>
          <a:prstGeom prst="rect">
            <a:avLst/>
          </a:prstGeom>
        </p:spPr>
      </p:pic>
      <p:pic>
        <p:nvPicPr>
          <p:cNvPr id="5" name="Picture 4"/>
          <p:cNvPicPr>
            <a:picLocks noChangeAspect="1"/>
          </p:cNvPicPr>
          <p:nvPr/>
        </p:nvPicPr>
        <p:blipFill>
          <a:blip r:embed="rId3"/>
          <a:stretch>
            <a:fillRect/>
          </a:stretch>
        </p:blipFill>
        <p:spPr>
          <a:xfrm>
            <a:off x="5631470" y="738946"/>
            <a:ext cx="6363403" cy="5032376"/>
          </a:xfrm>
          <a:prstGeom prst="rect">
            <a:avLst/>
          </a:prstGeom>
        </p:spPr>
      </p:pic>
    </p:spTree>
    <p:extLst>
      <p:ext uri="{BB962C8B-B14F-4D97-AF65-F5344CB8AC3E}">
        <p14:creationId xmlns:p14="http://schemas.microsoft.com/office/powerpoint/2010/main" val="4225188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81188"/>
          </a:xfrm>
        </p:spPr>
        <p:txBody>
          <a:bodyPr/>
          <a:lstStyle/>
          <a:p>
            <a:pPr algn="ctr"/>
            <a:r>
              <a:rPr lang="en-US" b="1" dirty="0" smtClean="0"/>
              <a:t>Dr. Daniel Hale Williams</a:t>
            </a:r>
            <a:endParaRPr lang="en-US" b="1" dirty="0"/>
          </a:p>
        </p:txBody>
      </p:sp>
      <p:pic>
        <p:nvPicPr>
          <p:cNvPr id="7" name="Content Placeholder 6"/>
          <p:cNvPicPr>
            <a:picLocks noGrp="1" noChangeAspect="1"/>
          </p:cNvPicPr>
          <p:nvPr>
            <p:ph idx="1"/>
          </p:nvPr>
        </p:nvPicPr>
        <p:blipFill>
          <a:blip r:embed="rId3"/>
          <a:stretch>
            <a:fillRect/>
          </a:stretch>
        </p:blipFill>
        <p:spPr>
          <a:xfrm>
            <a:off x="5965135" y="1690688"/>
            <a:ext cx="5100430" cy="3668730"/>
          </a:xfrm>
          <a:prstGeom prst="rect">
            <a:avLst/>
          </a:prstGeom>
        </p:spPr>
      </p:pic>
      <p:pic>
        <p:nvPicPr>
          <p:cNvPr id="6" name="Picture 5"/>
          <p:cNvPicPr>
            <a:picLocks noChangeAspect="1"/>
          </p:cNvPicPr>
          <p:nvPr/>
        </p:nvPicPr>
        <p:blipFill>
          <a:blip r:embed="rId4"/>
          <a:stretch>
            <a:fillRect/>
          </a:stretch>
        </p:blipFill>
        <p:spPr>
          <a:xfrm>
            <a:off x="1106557" y="1290982"/>
            <a:ext cx="3926509" cy="5387170"/>
          </a:xfrm>
          <a:prstGeom prst="rect">
            <a:avLst/>
          </a:prstGeom>
        </p:spPr>
      </p:pic>
      <p:sp>
        <p:nvSpPr>
          <p:cNvPr id="8" name="TextBox 7"/>
          <p:cNvSpPr txBox="1"/>
          <p:nvPr/>
        </p:nvSpPr>
        <p:spPr>
          <a:xfrm>
            <a:off x="5965136" y="5605670"/>
            <a:ext cx="5100430" cy="646331"/>
          </a:xfrm>
          <a:prstGeom prst="rect">
            <a:avLst/>
          </a:prstGeom>
          <a:noFill/>
        </p:spPr>
        <p:txBody>
          <a:bodyPr wrap="square" rtlCol="0">
            <a:spAutoFit/>
          </a:bodyPr>
          <a:lstStyle/>
          <a:p>
            <a:pPr algn="ctr"/>
            <a:r>
              <a:rPr lang="en-US" sz="3600" b="1" dirty="0" smtClean="0"/>
              <a:t>First Open Heart Surgery</a:t>
            </a:r>
            <a:endParaRPr lang="en-US" sz="3600" b="1" dirty="0"/>
          </a:p>
        </p:txBody>
      </p:sp>
    </p:spTree>
    <p:extLst>
      <p:ext uri="{BB962C8B-B14F-4D97-AF65-F5344CB8AC3E}">
        <p14:creationId xmlns:p14="http://schemas.microsoft.com/office/powerpoint/2010/main" val="16925346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8609365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307" y="365126"/>
            <a:ext cx="11117494" cy="509265"/>
          </a:xfrm>
        </p:spPr>
        <p:txBody>
          <a:bodyPr>
            <a:noAutofit/>
          </a:bodyPr>
          <a:lstStyle/>
          <a:p>
            <a:r>
              <a:rPr lang="en-US" sz="6000" b="1" dirty="0" smtClean="0"/>
              <a:t>Jan E. </a:t>
            </a:r>
            <a:r>
              <a:rPr lang="en-US" sz="6000" b="1" dirty="0" smtClean="0"/>
              <a:t>Matzeliger</a:t>
            </a:r>
            <a:endParaRPr lang="en-US" sz="6000" b="1" dirty="0"/>
          </a:p>
        </p:txBody>
      </p:sp>
      <p:sp>
        <p:nvSpPr>
          <p:cNvPr id="3" name="Content Placeholder 2"/>
          <p:cNvSpPr>
            <a:spLocks noGrp="1"/>
          </p:cNvSpPr>
          <p:nvPr>
            <p:ph idx="1"/>
          </p:nvPr>
        </p:nvSpPr>
        <p:spPr>
          <a:xfrm>
            <a:off x="6390526" y="370958"/>
            <a:ext cx="5455577" cy="503433"/>
          </a:xfrm>
        </p:spPr>
        <p:txBody>
          <a:bodyP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dirty="0" smtClean="0"/>
              <a:t>Shoe Lasting (making) Machine</a:t>
            </a:r>
            <a:endParaRPr lang="en-US" sz="32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913" y="966212"/>
            <a:ext cx="11013894" cy="4248518"/>
          </a:xfrm>
          <a:prstGeom prst="rect">
            <a:avLst/>
          </a:prstGeom>
        </p:spPr>
      </p:pic>
      <p:sp>
        <p:nvSpPr>
          <p:cNvPr id="5" name="TextBox 4"/>
          <p:cNvSpPr txBox="1"/>
          <p:nvPr/>
        </p:nvSpPr>
        <p:spPr>
          <a:xfrm>
            <a:off x="421913" y="5532783"/>
            <a:ext cx="11365895" cy="1200329"/>
          </a:xfrm>
          <a:prstGeom prst="rect">
            <a:avLst/>
          </a:prstGeom>
          <a:noFill/>
        </p:spPr>
        <p:txBody>
          <a:bodyPr wrap="square" rtlCol="0">
            <a:spAutoFit/>
          </a:bodyPr>
          <a:lstStyle/>
          <a:p>
            <a:pPr algn="just"/>
            <a:r>
              <a:rPr lang="en-US" dirty="0"/>
              <a:t>In 1883 Jan Ernst Matzeliger </a:t>
            </a:r>
            <a:r>
              <a:rPr lang="en-US" dirty="0" smtClean="0"/>
              <a:t>come </a:t>
            </a:r>
            <a:r>
              <a:rPr lang="en-US" dirty="0"/>
              <a:t>up with an original innovation that changed how a particular item was made: he devised a machine that would sew the sole to the upper of a shoe in about a minute. His “shoe lasting” machine changed the process of how shoes were made by mechanizing a part of their manufacture that previously had to be done by hand and thereby cut the cost of making shoes by half.</a:t>
            </a:r>
            <a:endParaRPr lang="en-US" dirty="0"/>
          </a:p>
        </p:txBody>
      </p:sp>
    </p:spTree>
    <p:extLst>
      <p:ext uri="{BB962C8B-B14F-4D97-AF65-F5344CB8AC3E}">
        <p14:creationId xmlns:p14="http://schemas.microsoft.com/office/powerpoint/2010/main" val="12165966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7690" y="365125"/>
            <a:ext cx="10316109" cy="1074097"/>
          </a:xfrm>
        </p:spPr>
        <p:txBody>
          <a:bodyPr/>
          <a:lstStyle/>
          <a:p>
            <a:r>
              <a:rPr lang="en-US" sz="5400" b="1" dirty="0" smtClean="0"/>
              <a:t>Walter Sammons</a:t>
            </a:r>
            <a:r>
              <a:rPr lang="en-US" b="1" dirty="0" smtClean="0"/>
              <a:t>		</a:t>
            </a:r>
            <a:r>
              <a:rPr lang="en-US" b="1" dirty="0" smtClean="0"/>
              <a:t>Heated </a:t>
            </a:r>
            <a:r>
              <a:rPr lang="en-US" b="1" dirty="0" smtClean="0"/>
              <a:t>Comb</a:t>
            </a:r>
            <a:r>
              <a:rPr lang="en-US" dirty="0" smtClean="0"/>
              <a:t>	</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82966" y="1439222"/>
            <a:ext cx="6812479" cy="5066514"/>
          </a:xfrm>
        </p:spPr>
      </p:pic>
      <p:sp>
        <p:nvSpPr>
          <p:cNvPr id="6" name="TextBox 5"/>
          <p:cNvSpPr txBox="1"/>
          <p:nvPr/>
        </p:nvSpPr>
        <p:spPr>
          <a:xfrm>
            <a:off x="411110" y="1556433"/>
            <a:ext cx="4130211" cy="4832092"/>
          </a:xfrm>
          <a:prstGeom prst="rect">
            <a:avLst/>
          </a:prstGeom>
          <a:noFill/>
        </p:spPr>
        <p:txBody>
          <a:bodyPr wrap="square" rtlCol="0">
            <a:spAutoFit/>
          </a:bodyPr>
          <a:lstStyle/>
          <a:p>
            <a:pPr algn="ctr"/>
            <a:r>
              <a:rPr lang="en-US" sz="2800" dirty="0"/>
              <a:t>Combs have been around about as long as humans have; archaeologists are hard-pressed to find a burial mound or grave of any age that doesn’t contain them. Walter Sammons invented a </a:t>
            </a:r>
            <a:r>
              <a:rPr lang="en-US" sz="2800" i="1" dirty="0"/>
              <a:t>heated</a:t>
            </a:r>
            <a:r>
              <a:rPr lang="en-US" sz="2800" dirty="0"/>
              <a:t> comb, a device to help with the straightening of hair.</a:t>
            </a:r>
            <a:endParaRPr lang="en-US" sz="2800" dirty="0"/>
          </a:p>
        </p:txBody>
      </p:sp>
    </p:spTree>
    <p:extLst>
      <p:ext uri="{BB962C8B-B14F-4D97-AF65-F5344CB8AC3E}">
        <p14:creationId xmlns:p14="http://schemas.microsoft.com/office/powerpoint/2010/main" val="11488665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1672" y="365125"/>
            <a:ext cx="9792128" cy="1325563"/>
          </a:xfrm>
        </p:spPr>
        <p:txBody>
          <a:bodyPr>
            <a:normAutofit/>
          </a:bodyPr>
          <a:lstStyle/>
          <a:p>
            <a:r>
              <a:rPr lang="en-US" sz="5400" b="1" dirty="0" smtClean="0"/>
              <a:t>Lydia O. Newman</a:t>
            </a:r>
            <a:endParaRPr lang="en-US" sz="5400"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13071" y="1861928"/>
            <a:ext cx="3585680" cy="4780907"/>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7119" y="167356"/>
            <a:ext cx="4416685" cy="6646720"/>
          </a:xfrm>
          <a:prstGeom prst="rect">
            <a:avLst/>
          </a:prstGeom>
        </p:spPr>
      </p:pic>
      <p:sp>
        <p:nvSpPr>
          <p:cNvPr id="6" name="TextBox 5"/>
          <p:cNvSpPr txBox="1"/>
          <p:nvPr/>
        </p:nvSpPr>
        <p:spPr>
          <a:xfrm>
            <a:off x="287677" y="1861928"/>
            <a:ext cx="2661007" cy="2308324"/>
          </a:xfrm>
          <a:prstGeom prst="rect">
            <a:avLst/>
          </a:prstGeom>
          <a:noFill/>
        </p:spPr>
        <p:txBody>
          <a:bodyPr wrap="square" rtlCol="0">
            <a:spAutoFit/>
          </a:bodyPr>
          <a:lstStyle/>
          <a:p>
            <a:pPr algn="ctr"/>
            <a:r>
              <a:rPr lang="en-US" sz="2400" dirty="0" smtClean="0"/>
              <a:t>The </a:t>
            </a:r>
            <a:r>
              <a:rPr lang="en-US" sz="2400" dirty="0"/>
              <a:t>first hairbrush with </a:t>
            </a:r>
            <a:r>
              <a:rPr lang="en-US" sz="2400" b="1" u="sng" dirty="0"/>
              <a:t>synthetic</a:t>
            </a:r>
            <a:r>
              <a:rPr lang="en-US" sz="2400" dirty="0"/>
              <a:t> bristles was invented by </a:t>
            </a:r>
            <a:r>
              <a:rPr lang="en-US" sz="2400" dirty="0" smtClean="0"/>
              <a:t>Lydia O. Newman </a:t>
            </a:r>
            <a:r>
              <a:rPr lang="en-US" sz="2400" dirty="0"/>
              <a:t>in 1898</a:t>
            </a:r>
            <a:r>
              <a:rPr lang="en-US" sz="2400" dirty="0" smtClean="0"/>
              <a:t>.</a:t>
            </a:r>
            <a:endParaRPr lang="en-US" sz="2400" dirty="0"/>
          </a:p>
        </p:txBody>
      </p:sp>
    </p:spTree>
    <p:extLst>
      <p:ext uri="{BB962C8B-B14F-4D97-AF65-F5344CB8AC3E}">
        <p14:creationId xmlns:p14="http://schemas.microsoft.com/office/powerpoint/2010/main" val="9752239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380" y="395947"/>
            <a:ext cx="10515600" cy="1325563"/>
          </a:xfrm>
        </p:spPr>
        <p:txBody>
          <a:bodyPr>
            <a:normAutofit/>
          </a:bodyPr>
          <a:lstStyle/>
          <a:p>
            <a:r>
              <a:rPr lang="en-US" sz="5400" b="1" dirty="0" smtClean="0"/>
              <a:t>Madam C. Walker</a:t>
            </a:r>
            <a:endParaRPr lang="en-US" sz="5400" b="1"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2480" y="3269944"/>
            <a:ext cx="7455617" cy="2436897"/>
          </a:xfrm>
        </p:spPr>
      </p:pic>
      <p:pic>
        <p:nvPicPr>
          <p:cNvPr id="4" name="Picture 3"/>
          <p:cNvPicPr>
            <a:picLocks noChangeAspect="1"/>
          </p:cNvPicPr>
          <p:nvPr/>
        </p:nvPicPr>
        <p:blipFill>
          <a:blip r:embed="rId3"/>
          <a:stretch>
            <a:fillRect/>
          </a:stretch>
        </p:blipFill>
        <p:spPr>
          <a:xfrm>
            <a:off x="5334000" y="0"/>
            <a:ext cx="6858000" cy="6858000"/>
          </a:xfrm>
          <a:prstGeom prst="rect">
            <a:avLst/>
          </a:prstGeom>
        </p:spPr>
      </p:pic>
      <p:sp>
        <p:nvSpPr>
          <p:cNvPr id="3" name="TextBox 2"/>
          <p:cNvSpPr txBox="1"/>
          <p:nvPr/>
        </p:nvSpPr>
        <p:spPr>
          <a:xfrm>
            <a:off x="170379" y="1835426"/>
            <a:ext cx="4958211" cy="707886"/>
          </a:xfrm>
          <a:prstGeom prst="rect">
            <a:avLst/>
          </a:prstGeom>
          <a:noFill/>
        </p:spPr>
        <p:txBody>
          <a:bodyPr wrap="square" rtlCol="0">
            <a:spAutoFit/>
          </a:bodyPr>
          <a:lstStyle/>
          <a:p>
            <a:pPr algn="ctr"/>
            <a:r>
              <a:rPr lang="en-US" sz="4000" dirty="0" smtClean="0"/>
              <a:t>Hair Care Products</a:t>
            </a:r>
            <a:endParaRPr lang="en-US" sz="4000" dirty="0"/>
          </a:p>
        </p:txBody>
      </p:sp>
    </p:spTree>
    <p:extLst>
      <p:ext uri="{BB962C8B-B14F-4D97-AF65-F5344CB8AC3E}">
        <p14:creationId xmlns:p14="http://schemas.microsoft.com/office/powerpoint/2010/main" val="772325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1817" y="113333"/>
            <a:ext cx="5739620" cy="1325563"/>
          </a:xfrm>
        </p:spPr>
        <p:txBody>
          <a:bodyPr>
            <a:normAutofit/>
          </a:bodyPr>
          <a:lstStyle/>
          <a:p>
            <a:pPr algn="ctr"/>
            <a:r>
              <a:rPr lang="en-US" sz="5400" b="1" dirty="0" smtClean="0"/>
              <a:t>Lloyd P. Ray</a:t>
            </a:r>
            <a:endParaRPr lang="en-US" sz="5400" b="1" dirty="0"/>
          </a:p>
        </p:txBody>
      </p:sp>
      <p:sp>
        <p:nvSpPr>
          <p:cNvPr id="3" name="Content Placeholder 2"/>
          <p:cNvSpPr>
            <a:spLocks noGrp="1"/>
          </p:cNvSpPr>
          <p:nvPr>
            <p:ph idx="1"/>
          </p:nvPr>
        </p:nvSpPr>
        <p:spPr>
          <a:xfrm>
            <a:off x="791817" y="1090129"/>
            <a:ext cx="5739620" cy="4351338"/>
          </a:xfrm>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dirty="0" smtClean="0"/>
              <a:t>Long-Handled Dust Pan</a:t>
            </a:r>
            <a:endParaRPr lang="en-US" dirty="0"/>
          </a:p>
        </p:txBody>
      </p:sp>
      <p:pic>
        <p:nvPicPr>
          <p:cNvPr id="6" name="Picture 5"/>
          <p:cNvPicPr>
            <a:picLocks noChangeAspect="1"/>
          </p:cNvPicPr>
          <p:nvPr/>
        </p:nvPicPr>
        <p:blipFill>
          <a:blip r:embed="rId2"/>
          <a:stretch>
            <a:fillRect/>
          </a:stretch>
        </p:blipFill>
        <p:spPr>
          <a:xfrm>
            <a:off x="1936005" y="1564482"/>
            <a:ext cx="3138200" cy="4128052"/>
          </a:xfrm>
          <a:prstGeom prst="rect">
            <a:avLst/>
          </a:prstGeom>
        </p:spPr>
      </p:pic>
      <p:pic>
        <p:nvPicPr>
          <p:cNvPr id="4" name="Picture 3"/>
          <p:cNvPicPr>
            <a:picLocks noChangeAspect="1"/>
          </p:cNvPicPr>
          <p:nvPr/>
        </p:nvPicPr>
        <p:blipFill>
          <a:blip r:embed="rId3"/>
          <a:stretch>
            <a:fillRect/>
          </a:stretch>
        </p:blipFill>
        <p:spPr>
          <a:xfrm>
            <a:off x="7871248" y="0"/>
            <a:ext cx="4320752" cy="6858000"/>
          </a:xfrm>
          <a:prstGeom prst="rect">
            <a:avLst/>
          </a:prstGeom>
        </p:spPr>
      </p:pic>
      <p:sp>
        <p:nvSpPr>
          <p:cNvPr id="7" name="TextBox 6"/>
          <p:cNvSpPr txBox="1"/>
          <p:nvPr/>
        </p:nvSpPr>
        <p:spPr>
          <a:xfrm>
            <a:off x="192870" y="5818120"/>
            <a:ext cx="6937513" cy="1477328"/>
          </a:xfrm>
          <a:prstGeom prst="rect">
            <a:avLst/>
          </a:prstGeom>
          <a:noFill/>
        </p:spPr>
        <p:txBody>
          <a:bodyPr wrap="square" rtlCol="0">
            <a:spAutoFit/>
          </a:bodyPr>
          <a:lstStyle/>
          <a:p>
            <a:pPr algn="ctr"/>
            <a:r>
              <a:rPr lang="en-US" dirty="0"/>
              <a:t>In 1897 Lloyd P. Ray invented not the dust pan, but the </a:t>
            </a:r>
            <a:r>
              <a:rPr lang="en-US" i="1" dirty="0"/>
              <a:t>long-handled</a:t>
            </a:r>
            <a:r>
              <a:rPr lang="en-US" dirty="0"/>
              <a:t> dust pan, a device that allowed the sweeper to not have to bend over to hold the pan to the floor so as to collect the sweepings.</a:t>
            </a:r>
          </a:p>
          <a:p>
            <a:r>
              <a:rPr lang="en-US" dirty="0"/>
              <a:t/>
            </a:r>
            <a:br>
              <a:rPr lang="en-US" dirty="0"/>
            </a:br>
            <a:endParaRPr lang="en-US" dirty="0"/>
          </a:p>
        </p:txBody>
      </p:sp>
    </p:spTree>
    <p:extLst>
      <p:ext uri="{BB962C8B-B14F-4D97-AF65-F5344CB8AC3E}">
        <p14:creationId xmlns:p14="http://schemas.microsoft.com/office/powerpoint/2010/main" val="9676139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1508" y="212725"/>
            <a:ext cx="5570144" cy="1042435"/>
          </a:xfrm>
        </p:spPr>
        <p:txBody>
          <a:bodyPr>
            <a:normAutofit/>
          </a:bodyPr>
          <a:lstStyle/>
          <a:p>
            <a:r>
              <a:rPr lang="en-US" sz="5400" b="1" dirty="0" smtClean="0"/>
              <a:t>Thomas W. Stewart</a:t>
            </a:r>
            <a:endParaRPr lang="en-US" sz="5400"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19991" y="-1"/>
            <a:ext cx="5072009" cy="7450607"/>
          </a:xfrm>
        </p:spPr>
      </p:pic>
      <p:pic>
        <p:nvPicPr>
          <p:cNvPr id="5" name="Picture 4"/>
          <p:cNvPicPr>
            <a:picLocks noChangeAspect="1"/>
          </p:cNvPicPr>
          <p:nvPr/>
        </p:nvPicPr>
        <p:blipFill>
          <a:blip r:embed="rId3"/>
          <a:stretch>
            <a:fillRect/>
          </a:stretch>
        </p:blipFill>
        <p:spPr>
          <a:xfrm>
            <a:off x="1256579" y="1757327"/>
            <a:ext cx="4439998" cy="4226879"/>
          </a:xfrm>
          <a:prstGeom prst="rect">
            <a:avLst/>
          </a:prstGeom>
        </p:spPr>
      </p:pic>
      <p:sp>
        <p:nvSpPr>
          <p:cNvPr id="3" name="TextBox 2"/>
          <p:cNvSpPr txBox="1"/>
          <p:nvPr/>
        </p:nvSpPr>
        <p:spPr>
          <a:xfrm>
            <a:off x="691506" y="987886"/>
            <a:ext cx="5570145" cy="769441"/>
          </a:xfrm>
          <a:prstGeom prst="rect">
            <a:avLst/>
          </a:prstGeom>
          <a:noFill/>
        </p:spPr>
        <p:txBody>
          <a:bodyPr wrap="square" rtlCol="0">
            <a:spAutoFit/>
          </a:bodyPr>
          <a:lstStyle/>
          <a:p>
            <a:pPr algn="ctr"/>
            <a:r>
              <a:rPr lang="en-US" sz="4400" b="1" dirty="0" smtClean="0"/>
              <a:t>Self-Wringing Mop</a:t>
            </a:r>
            <a:endParaRPr lang="en-US" sz="2800" b="1" dirty="0"/>
          </a:p>
        </p:txBody>
      </p:sp>
      <p:sp>
        <p:nvSpPr>
          <p:cNvPr id="6" name="TextBox 5"/>
          <p:cNvSpPr txBox="1"/>
          <p:nvPr/>
        </p:nvSpPr>
        <p:spPr>
          <a:xfrm>
            <a:off x="99392" y="6056243"/>
            <a:ext cx="7020599" cy="646331"/>
          </a:xfrm>
          <a:prstGeom prst="rect">
            <a:avLst/>
          </a:prstGeom>
          <a:noFill/>
        </p:spPr>
        <p:txBody>
          <a:bodyPr wrap="square" rtlCol="0">
            <a:spAutoFit/>
          </a:bodyPr>
          <a:lstStyle/>
          <a:p>
            <a:r>
              <a:rPr lang="en-US" dirty="0"/>
              <a:t>In 1893 Thomas W. Stewart (not Steward) crafted a </a:t>
            </a:r>
            <a:r>
              <a:rPr lang="en-US" i="1" dirty="0"/>
              <a:t>self-wringing</a:t>
            </a:r>
            <a:r>
              <a:rPr lang="en-US" dirty="0"/>
              <a:t> form of mop, but did not invent the mop itself.</a:t>
            </a:r>
            <a:endParaRPr lang="en-US" dirty="0"/>
          </a:p>
        </p:txBody>
      </p:sp>
    </p:spTree>
    <p:extLst>
      <p:ext uri="{BB962C8B-B14F-4D97-AF65-F5344CB8AC3E}">
        <p14:creationId xmlns:p14="http://schemas.microsoft.com/office/powerpoint/2010/main" val="19418859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661" y="365125"/>
            <a:ext cx="7004496" cy="723163"/>
          </a:xfrm>
        </p:spPr>
        <p:txBody>
          <a:bodyPr>
            <a:normAutofit fontScale="90000"/>
          </a:bodyPr>
          <a:lstStyle/>
          <a:p>
            <a:r>
              <a:rPr lang="en-US" sz="5400" b="1" dirty="0" smtClean="0"/>
              <a:t>George T. Sampson</a:t>
            </a:r>
            <a:endParaRPr lang="en-US" sz="5400" b="1" dirty="0"/>
          </a:p>
        </p:txBody>
      </p:sp>
      <p:sp>
        <p:nvSpPr>
          <p:cNvPr id="3" name="Content Placeholder 2"/>
          <p:cNvSpPr>
            <a:spLocks noGrp="1"/>
          </p:cNvSpPr>
          <p:nvPr>
            <p:ph idx="1"/>
          </p:nvPr>
        </p:nvSpPr>
        <p:spPr>
          <a:xfrm>
            <a:off x="122944" y="1326942"/>
            <a:ext cx="2931687" cy="4318483"/>
          </a:xfrm>
        </p:spPr>
        <p:txBody>
          <a:bodyP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400" dirty="0" smtClean="0"/>
              <a:t>Clothes Dryer</a:t>
            </a:r>
          </a:p>
          <a:p>
            <a:pPr marL="0" indent="0" algn="ctr">
              <a:buNone/>
            </a:pPr>
            <a:endParaRPr lang="en-US" sz="2400" dirty="0" smtClean="0"/>
          </a:p>
          <a:p>
            <a:pPr marL="0" indent="0" algn="ctr">
              <a:buNone/>
            </a:pPr>
            <a:r>
              <a:rPr lang="en-US" sz="2400" dirty="0" smtClean="0"/>
              <a:t>George </a:t>
            </a:r>
            <a:r>
              <a:rPr lang="en-US" sz="2400" dirty="0"/>
              <a:t>T. Sampson (not </a:t>
            </a:r>
            <a:r>
              <a:rPr lang="en-US" sz="2400" dirty="0" err="1"/>
              <a:t>Samon</a:t>
            </a:r>
            <a:r>
              <a:rPr lang="en-US" sz="2400" dirty="0"/>
              <a:t>) was </a:t>
            </a:r>
            <a:r>
              <a:rPr lang="en-US" sz="2400" dirty="0" smtClean="0"/>
              <a:t>granted </a:t>
            </a:r>
            <a:r>
              <a:rPr lang="en-US" sz="2400" dirty="0"/>
              <a:t>the first U.S. patent for a clothes dryer, in 1892</a:t>
            </a:r>
            <a:r>
              <a:rPr lang="en-US" sz="2400" dirty="0" smtClean="0"/>
              <a:t>.</a:t>
            </a:r>
            <a:endParaRPr lang="en-US" sz="2400" dirty="0"/>
          </a:p>
        </p:txBody>
      </p:sp>
      <p:pic>
        <p:nvPicPr>
          <p:cNvPr id="5" name="Picture 4"/>
          <p:cNvPicPr>
            <a:picLocks noChangeAspect="1"/>
          </p:cNvPicPr>
          <p:nvPr/>
        </p:nvPicPr>
        <p:blipFill>
          <a:blip r:embed="rId2"/>
          <a:stretch>
            <a:fillRect/>
          </a:stretch>
        </p:blipFill>
        <p:spPr>
          <a:xfrm>
            <a:off x="7550557" y="127221"/>
            <a:ext cx="4035268" cy="6858000"/>
          </a:xfrm>
          <a:prstGeom prst="rect">
            <a:avLst/>
          </a:prstGeom>
        </p:spPr>
      </p:pic>
      <p:pic>
        <p:nvPicPr>
          <p:cNvPr id="6" name="Picture 5"/>
          <p:cNvPicPr>
            <a:picLocks noChangeAspect="1"/>
          </p:cNvPicPr>
          <p:nvPr/>
        </p:nvPicPr>
        <p:blipFill>
          <a:blip r:embed="rId3"/>
          <a:stretch>
            <a:fillRect/>
          </a:stretch>
        </p:blipFill>
        <p:spPr>
          <a:xfrm>
            <a:off x="3054631" y="1088288"/>
            <a:ext cx="4168526" cy="5769712"/>
          </a:xfrm>
          <a:prstGeom prst="rect">
            <a:avLst/>
          </a:prstGeom>
        </p:spPr>
      </p:pic>
    </p:spTree>
    <p:extLst>
      <p:ext uri="{BB962C8B-B14F-4D97-AF65-F5344CB8AC3E}">
        <p14:creationId xmlns:p14="http://schemas.microsoft.com/office/powerpoint/2010/main" val="19679092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306</TotalTime>
  <Words>793</Words>
  <Application>Microsoft Macintosh PowerPoint</Application>
  <PresentationFormat>Widescreen</PresentationFormat>
  <Paragraphs>80</Paragraphs>
  <Slides>28</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Calibri</vt:lpstr>
      <vt:lpstr>Calibri Light</vt:lpstr>
      <vt:lpstr>Arial</vt:lpstr>
      <vt:lpstr>Office Theme</vt:lpstr>
      <vt:lpstr>A World Without Black People</vt:lpstr>
      <vt:lpstr>Sarah Boone</vt:lpstr>
      <vt:lpstr>Jan E. Matzeliger</vt:lpstr>
      <vt:lpstr>Walter Sammons  Heated Comb </vt:lpstr>
      <vt:lpstr>Lydia O. Newman</vt:lpstr>
      <vt:lpstr>Madam C. Walker</vt:lpstr>
      <vt:lpstr>Lloyd P. Ray</vt:lpstr>
      <vt:lpstr>Thomas W. Stewart</vt:lpstr>
      <vt:lpstr>George T. Sampson</vt:lpstr>
      <vt:lpstr>John Love</vt:lpstr>
      <vt:lpstr>William B. Purvis</vt:lpstr>
      <vt:lpstr>Lee Burridge   </vt:lpstr>
      <vt:lpstr>W. A. Lovette</vt:lpstr>
      <vt:lpstr>John Burr</vt:lpstr>
      <vt:lpstr>Richard Spikes</vt:lpstr>
      <vt:lpstr>Joseph Gammel</vt:lpstr>
      <vt:lpstr>Garrett A. Morgan</vt:lpstr>
      <vt:lpstr>John Standard             Refrigerator</vt:lpstr>
      <vt:lpstr>Alice Parker</vt:lpstr>
      <vt:lpstr>Frederick Jones</vt:lpstr>
      <vt:lpstr>Elbert R. Robinson   Electric Trolley</vt:lpstr>
      <vt:lpstr>Alexander Miles</vt:lpstr>
      <vt:lpstr>Philip Downing</vt:lpstr>
      <vt:lpstr>William Berry</vt:lpstr>
      <vt:lpstr>Lewis Howard Latimer</vt:lpstr>
      <vt:lpstr>Dr. Charles Drew</vt:lpstr>
      <vt:lpstr>Dr. Daniel Hale Williams</vt:lpstr>
      <vt:lpstr>PowerPoint Presentation</vt:lpstr>
    </vt:vector>
  </TitlesOfParts>
  <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World Without Black People</dc:title>
  <dc:creator>Bruce Kletke</dc:creator>
  <cp:lastModifiedBy>Bruce Kletke</cp:lastModifiedBy>
  <cp:revision>27</cp:revision>
  <dcterms:created xsi:type="dcterms:W3CDTF">2017-05-19T21:14:59Z</dcterms:created>
  <dcterms:modified xsi:type="dcterms:W3CDTF">2017-05-22T22:14:04Z</dcterms:modified>
</cp:coreProperties>
</file>